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2" r:id="rId2"/>
  </p:sldMasterIdLst>
  <p:notesMasterIdLst>
    <p:notesMasterId r:id="rId53"/>
  </p:notesMasterIdLst>
  <p:sldIdLst>
    <p:sldId id="256" r:id="rId3"/>
    <p:sldId id="368" r:id="rId4"/>
    <p:sldId id="369" r:id="rId5"/>
    <p:sldId id="357" r:id="rId6"/>
    <p:sldId id="358" r:id="rId7"/>
    <p:sldId id="359" r:id="rId8"/>
    <p:sldId id="260" r:id="rId9"/>
    <p:sldId id="360" r:id="rId10"/>
    <p:sldId id="361" r:id="rId11"/>
    <p:sldId id="356" r:id="rId12"/>
    <p:sldId id="257" r:id="rId13"/>
    <p:sldId id="263" r:id="rId14"/>
    <p:sldId id="268" r:id="rId15"/>
    <p:sldId id="274" r:id="rId16"/>
    <p:sldId id="275" r:id="rId17"/>
    <p:sldId id="276" r:id="rId18"/>
    <p:sldId id="277" r:id="rId19"/>
    <p:sldId id="278" r:id="rId20"/>
    <p:sldId id="352" r:id="rId21"/>
    <p:sldId id="353" r:id="rId22"/>
    <p:sldId id="363" r:id="rId23"/>
    <p:sldId id="259" r:id="rId24"/>
    <p:sldId id="364" r:id="rId25"/>
    <p:sldId id="261" r:id="rId26"/>
    <p:sldId id="262" r:id="rId27"/>
    <p:sldId id="365" r:id="rId28"/>
    <p:sldId id="264" r:id="rId29"/>
    <p:sldId id="265" r:id="rId30"/>
    <p:sldId id="266" r:id="rId31"/>
    <p:sldId id="267" r:id="rId32"/>
    <p:sldId id="366" r:id="rId33"/>
    <p:sldId id="269" r:id="rId34"/>
    <p:sldId id="270" r:id="rId35"/>
    <p:sldId id="271" r:id="rId36"/>
    <p:sldId id="272" r:id="rId37"/>
    <p:sldId id="273" r:id="rId38"/>
    <p:sldId id="367" r:id="rId39"/>
    <p:sldId id="280" r:id="rId40"/>
    <p:sldId id="344" r:id="rId41"/>
    <p:sldId id="345" r:id="rId42"/>
    <p:sldId id="346" r:id="rId43"/>
    <p:sldId id="350" r:id="rId44"/>
    <p:sldId id="355" r:id="rId45"/>
    <p:sldId id="347" r:id="rId46"/>
    <p:sldId id="349" r:id="rId47"/>
    <p:sldId id="354" r:id="rId48"/>
    <p:sldId id="286" r:id="rId49"/>
    <p:sldId id="348" r:id="rId50"/>
    <p:sldId id="343" r:id="rId51"/>
    <p:sldId id="342" r:id="rId52"/>
  </p:sldIdLst>
  <p:sldSz cx="9144000" cy="5143500" type="screen16x9"/>
  <p:notesSz cx="5143500" cy="9144000"/>
  <p:embeddedFontLst>
    <p:embeddedFont>
      <p:font typeface="Cambria" panose="02040503050406030204" pitchFamily="18" charset="0"/>
      <p:regular r:id="rId54"/>
      <p:bold r:id="rId55"/>
      <p:italic r:id="rId56"/>
      <p:boldItalic r:id="rId57"/>
    </p:embeddedFont>
    <p:embeddedFont>
      <p:font typeface="Crimson Pro Semi Bold" panose="020B0604020202020204" charset="0"/>
      <p:regular r:id="rId58"/>
    </p:embeddedFont>
    <p:embeddedFont>
      <p:font typeface="Heebo" pitchFamily="2" charset="-79"/>
      <p:regular r:id="rId59"/>
      <p:bold r:id="rId60"/>
    </p:embeddedFont>
    <p:embeddedFont>
      <p:font typeface="Inter" panose="020B0604020202020204" charset="0"/>
      <p:regular r:id="rId61"/>
    </p:embeddedFont>
    <p:embeddedFont>
      <p:font typeface="Microsoft Himalaya" panose="01010100010101010101" pitchFamily="2" charset="0"/>
      <p:regular r:id="rId62"/>
    </p:embeddedFont>
    <p:embeddedFont>
      <p:font typeface="Microsoft JhengHei" panose="020B0604030504040204" pitchFamily="34" charset="-120"/>
      <p:regular r:id="rId63"/>
      <p:bold r:id="rId64"/>
    </p:embeddedFont>
    <p:embeddedFont>
      <p:font typeface="Open Sans" panose="020B0606030504020204" pitchFamily="3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Roboto Slab" pitchFamily="2" charset="0"/>
      <p:regular r:id="rId73"/>
      <p:bold r:id="rId74"/>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0" autoAdjust="0"/>
    <p:restoredTop sz="84211" autoAdjust="0"/>
  </p:normalViewPr>
  <p:slideViewPr>
    <p:cSldViewPr snapToGrid="0" snapToObjects="1">
      <p:cViewPr varScale="1">
        <p:scale>
          <a:sx n="123" d="100"/>
          <a:sy n="123" d="100"/>
        </p:scale>
        <p:origin x="12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8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ey4biz.it/lultima-super-intelligenza-claude-fable-ora-e-lai-che-si-scrive-il-codice-per-migliorarsi/57465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err="1"/>
              <a:t>Parlare</a:t>
            </a:r>
            <a:r>
              <a:rPr lang="en-US" dirty="0"/>
              <a:t> della </a:t>
            </a:r>
            <a:r>
              <a:rPr lang="en-US" dirty="0" err="1"/>
              <a:t>situazione</a:t>
            </a:r>
            <a:r>
              <a:rPr lang="en-US" dirty="0"/>
              <a:t> </a:t>
            </a:r>
            <a:r>
              <a:rPr lang="en-US" dirty="0" err="1"/>
              <a:t>mondiale</a:t>
            </a:r>
            <a:r>
              <a:rPr lang="en-US" dirty="0"/>
              <a:t>: confront CINA e USA</a:t>
            </a:r>
          </a:p>
          <a:p>
            <a:r>
              <a:rPr lang="en-US" dirty="0" err="1"/>
              <a:t>Parlare</a:t>
            </a:r>
            <a:r>
              <a:rPr lang="en-US" dirty="0"/>
              <a:t> della </a:t>
            </a:r>
            <a:r>
              <a:rPr lang="en-US" dirty="0" err="1"/>
              <a:t>bolla</a:t>
            </a:r>
            <a:r>
              <a:rPr lang="en-US" dirty="0"/>
              <a:t> </a:t>
            </a:r>
            <a:r>
              <a:rPr lang="en-US" dirty="0" err="1"/>
              <a:t>speculativa</a:t>
            </a:r>
            <a:r>
              <a:rPr lang="en-US" dirty="0"/>
              <a:t>: </a:t>
            </a:r>
            <a:r>
              <a:rPr lang="it-IT" dirty="0"/>
              <a:t>OpenAI prevede di registrare una perdita netta di </a:t>
            </a:r>
            <a:r>
              <a:rPr lang="it-IT" sz="1200" b="1" u="none" strike="noStrike" kern="1200" dirty="0">
                <a:solidFill>
                  <a:schemeClr val="tx1"/>
                </a:solidFill>
                <a:effectLst/>
                <a:latin typeface="+mn-lt"/>
                <a:ea typeface="+mn-ea"/>
                <a:cs typeface="+mn-cs"/>
              </a:rPr>
              <a:t>14 miliardi di dollari</a:t>
            </a:r>
            <a:r>
              <a:rPr lang="it-IT" dirty="0"/>
              <a:t> nel 2026, con una perdita stimata di 3,7 miliardi di dollari nel solo primo trimestre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1450" y="1143000"/>
            <a:ext cx="5486400" cy="3086100"/>
          </a:xfrm>
          <a:prstGeom prst="rect">
            <a:avLst/>
          </a:prstGeom>
          <a:noFill/>
          <a:ln w="12700">
            <a:solidFill>
              <a:prstClr val="black"/>
            </a:solidFill>
          </a:ln>
        </p:spPr>
        <p:txBody>
          <a:bodyPr/>
          <a:lstStyle/>
          <a:p>
            <a:endParaRPr lang="it-IT"/>
          </a:p>
        </p:txBody>
      </p:sp>
      <p:sp>
        <p:nvSpPr>
          <p:cNvPr id="3" name="Segnaposto note 2"/>
          <p:cNvSpPr>
            <a:spLocks noGrp="1"/>
          </p:cNvSpPr>
          <p:nvPr>
            <p:ph type="body" idx="1"/>
          </p:nvPr>
        </p:nvSpPr>
        <p:spPr>
          <a:xfrm>
            <a:off x="514350" y="4400550"/>
            <a:ext cx="4114800" cy="3600450"/>
          </a:xfrm>
          <a:prstGeom prst="rect">
            <a:avLst/>
          </a:prstGeom>
        </p:spPr>
        <p:txBody>
          <a:bodyPr/>
          <a:lstStyle/>
          <a:p>
            <a:r>
              <a:rPr lang="it-IT" sz="1200" b="0" i="0" kern="1200" dirty="0">
                <a:solidFill>
                  <a:schemeClr val="tx1"/>
                </a:solidFill>
                <a:effectLst/>
                <a:latin typeface="+mn-lt"/>
                <a:ea typeface="+mn-ea"/>
                <a:cs typeface="+mn-cs"/>
              </a:rPr>
              <a:t>L’intelligenza artificiale oggi è considerata un’arma? La risposta è sì. </a:t>
            </a:r>
            <a:r>
              <a:rPr lang="it-IT" sz="1200" b="1" i="0" kern="1200" dirty="0" err="1">
                <a:solidFill>
                  <a:schemeClr val="tx1"/>
                </a:solidFill>
                <a:effectLst/>
                <a:latin typeface="+mn-lt"/>
                <a:ea typeface="+mn-ea"/>
                <a:cs typeface="+mn-cs"/>
              </a:rPr>
              <a:t>Anthropic</a:t>
            </a:r>
            <a:r>
              <a:rPr lang="it-IT" sz="1200" b="0" i="0" kern="1200" dirty="0">
                <a:solidFill>
                  <a:schemeClr val="tx1"/>
                </a:solidFill>
                <a:effectLst/>
                <a:latin typeface="+mn-lt"/>
                <a:ea typeface="+mn-ea"/>
                <a:cs typeface="+mn-cs"/>
              </a:rPr>
              <a:t> ha dovuto sospendere l’accesso ai suoi due modelli più potenti, </a:t>
            </a:r>
            <a:r>
              <a:rPr lang="it-IT" sz="1200" b="1" i="0" kern="1200" dirty="0">
                <a:solidFill>
                  <a:schemeClr val="tx1"/>
                </a:solidFill>
                <a:effectLst/>
                <a:latin typeface="+mn-lt"/>
                <a:ea typeface="+mn-ea"/>
                <a:cs typeface="+mn-cs"/>
                <a:hlinkClick r:id="rId3"/>
              </a:rPr>
              <a:t>Fable 5</a:t>
            </a:r>
            <a:r>
              <a:rPr lang="it-IT" sz="1200" b="0" i="0" kern="1200" dirty="0">
                <a:solidFill>
                  <a:schemeClr val="tx1"/>
                </a:solidFill>
                <a:effectLst/>
                <a:latin typeface="+mn-lt"/>
                <a:ea typeface="+mn-ea"/>
                <a:cs typeface="+mn-cs"/>
              </a:rPr>
              <a:t> e </a:t>
            </a:r>
            <a:r>
              <a:rPr lang="it-IT" sz="1200" b="1" i="0" kern="1200" dirty="0" err="1">
                <a:solidFill>
                  <a:schemeClr val="tx1"/>
                </a:solidFill>
                <a:effectLst/>
                <a:latin typeface="+mn-lt"/>
                <a:ea typeface="+mn-ea"/>
                <a:cs typeface="+mn-cs"/>
              </a:rPr>
              <a:t>Mythos</a:t>
            </a:r>
            <a:r>
              <a:rPr lang="it-IT" sz="1200" b="1" i="0" kern="1200" dirty="0">
                <a:solidFill>
                  <a:schemeClr val="tx1"/>
                </a:solidFill>
                <a:effectLst/>
                <a:latin typeface="+mn-lt"/>
                <a:ea typeface="+mn-ea"/>
                <a:cs typeface="+mn-cs"/>
              </a:rPr>
              <a:t> 5</a:t>
            </a:r>
            <a:r>
              <a:rPr lang="it-IT" sz="1200" b="0" i="0" kern="1200" dirty="0">
                <a:solidFill>
                  <a:schemeClr val="tx1"/>
                </a:solidFill>
                <a:effectLst/>
                <a:latin typeface="+mn-lt"/>
                <a:ea typeface="+mn-ea"/>
                <a:cs typeface="+mn-cs"/>
              </a:rPr>
              <a:t>, per conformarsi a una direttiva del governo americano che cita ragioni di “sicurezza nazionale”, a soli tre giorni dal lancio commerciale di Fable.</a:t>
            </a:r>
          </a:p>
          <a:p>
            <a:r>
              <a:rPr lang="it-IT" sz="1200" b="0" i="0" kern="1200" dirty="0">
                <a:solidFill>
                  <a:schemeClr val="tx1"/>
                </a:solidFill>
                <a:effectLst/>
                <a:latin typeface="+mn-lt"/>
                <a:ea typeface="+mn-ea"/>
                <a:cs typeface="+mn-cs"/>
              </a:rPr>
              <a:t>Washington ha ordinato, in base alle normative sul controllo delle esportazioni, che l’accesso ai modelli fosse interrotto per qualsiasi cittadino straniero, dentro o fuori dagli Stati Uniti, inclusi i dipendenti stranieri di </a:t>
            </a:r>
            <a:r>
              <a:rPr lang="it-IT" sz="1200" b="0" i="0" kern="1200" dirty="0" err="1">
                <a:solidFill>
                  <a:schemeClr val="tx1"/>
                </a:solidFill>
                <a:effectLst/>
                <a:latin typeface="+mn-lt"/>
                <a:ea typeface="+mn-ea"/>
                <a:cs typeface="+mn-cs"/>
              </a:rPr>
              <a:t>Anthropic</a:t>
            </a:r>
            <a:r>
              <a:rPr lang="it-IT" sz="1200" b="0" i="0" kern="1200" dirty="0">
                <a:solidFill>
                  <a:schemeClr val="tx1"/>
                </a:solidFill>
                <a:effectLst/>
                <a:latin typeface="+mn-lt"/>
                <a:ea typeface="+mn-ea"/>
                <a:cs typeface="+mn-cs"/>
              </a:rPr>
              <a:t>. La società ha spiegato di non poter distinguere in modo affidabile gli utenti sulla base della nazionalità e ha quindi disabilitato i modelli per tutti i clienti.</a:t>
            </a:r>
          </a:p>
          <a:p>
            <a:endParaRPr lang="it-IT" dirty="0"/>
          </a:p>
        </p:txBody>
      </p:sp>
    </p:spTree>
    <p:extLst>
      <p:ext uri="{BB962C8B-B14F-4D97-AF65-F5344CB8AC3E}">
        <p14:creationId xmlns:p14="http://schemas.microsoft.com/office/powerpoint/2010/main" val="102470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it-IT" sz="1200" b="1" u="none" strike="noStrike" kern="1200" dirty="0">
                <a:solidFill>
                  <a:schemeClr val="tx1"/>
                </a:solidFill>
                <a:effectLst/>
                <a:latin typeface="+mn-lt"/>
                <a:ea typeface="+mn-ea"/>
                <a:cs typeface="+mn-cs"/>
              </a:rPr>
              <a:t>Quadro UE-USA per la protezione dei dati</a:t>
            </a:r>
            <a:r>
              <a:rPr lang="it-IT" dirty="0"/>
              <a:t> (noto come </a:t>
            </a:r>
            <a:r>
              <a:rPr lang="it-IT" sz="1200" b="1" u="none" strike="noStrike" kern="1200" dirty="0">
                <a:solidFill>
                  <a:schemeClr val="tx1"/>
                </a:solidFill>
                <a:effectLst/>
                <a:latin typeface="+mn-lt"/>
                <a:ea typeface="+mn-ea"/>
                <a:cs typeface="+mn-cs"/>
              </a:rPr>
              <a:t>Data Privacy Framework</a:t>
            </a:r>
            <a:r>
              <a:rPr lang="it-IT" dirty="0"/>
              <a:t> o </a:t>
            </a:r>
            <a:r>
              <a:rPr lang="it-IT" sz="1200" b="1" u="none" strike="noStrike" kern="1200" dirty="0">
                <a:solidFill>
                  <a:schemeClr val="tx1"/>
                </a:solidFill>
                <a:effectLst/>
                <a:latin typeface="+mn-lt"/>
                <a:ea typeface="+mn-ea"/>
                <a:cs typeface="+mn-cs"/>
              </a:rPr>
              <a:t>DPF</a:t>
            </a:r>
            <a:r>
              <a:rPr lang="it-IT" dirty="0"/>
              <a:t>)</a:t>
            </a:r>
          </a:p>
          <a:p>
            <a:r>
              <a:rPr lang="it-IT" dirty="0"/>
              <a:t>Adottato dalla Commissione Europea a luglio 2023,</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D"/>
                </a:solidFill>
                <a:latin typeface="Crimson Pro Semi Bold" pitchFamily="34" charset="0"/>
                <a:ea typeface="Crimson Pro Semi Bold" pitchFamily="34" charset="-122"/>
                <a:cs typeface="Crimson Pro Semi Bold" pitchFamily="34" charset="-120"/>
              </a:rPr>
              <a:t>AI Act — Reg. UE 1689/2024</a:t>
            </a:r>
            <a:endParaRPr lang="en-US" sz="1200" dirty="0"/>
          </a:p>
          <a:p>
            <a:r>
              <a:rPr lang="it-IT" dirty="0"/>
              <a:t>Luglio 2024</a:t>
            </a:r>
          </a:p>
          <a:p>
            <a:endParaRPr lang="it-IT" dirty="0"/>
          </a:p>
          <a:p>
            <a:r>
              <a:rPr lang="it-IT" dirty="0"/>
              <a:t>Le Linee guida del Ministero dell'istruzione e del merito (MIM) definiscono quattro fondamentali requisiti etici per l'adozione responsabile dell'Intelligenza Artificiale (IA) nelle istituzioni scolastiche:</a:t>
            </a:r>
          </a:p>
          <a:p>
            <a:r>
              <a:rPr lang="it-IT" b="1" dirty="0"/>
              <a:t>Intervento e sorveglianza umana</a:t>
            </a:r>
            <a:r>
              <a:rPr lang="it-IT" dirty="0"/>
              <a:t>: Il ruolo dell'uomo deve rimanere centrale e insostituibile, in particolare nelle dinamiche che impattano direttamente gli studenti e le loro opportunità di apprendimento, ma anche nei processi organizzativi. La supervisione umana serve a identificare e correggere tempestivamente anomalie o discriminazioni, con il dirigente scolastico che funge da guida strategica per garantire un utilizzo consapevole degli strumenti,</a:t>
            </a:r>
          </a:p>
          <a:p>
            <a:r>
              <a:rPr lang="it-IT" dirty="0"/>
              <a:t>. </a:t>
            </a:r>
            <a:r>
              <a:rPr lang="it-IT" b="1" dirty="0"/>
              <a:t>Trasparenza e </a:t>
            </a:r>
            <a:r>
              <a:rPr lang="it-IT" b="1" dirty="0" err="1"/>
              <a:t>spiegabilità</a:t>
            </a:r>
            <a:r>
              <a:rPr lang="it-IT" dirty="0"/>
              <a:t>: I processi decisionali dell'IA devono essere trasparenti e comprensibili non solo per gli utenti, ma anche per i titolari del trattamento dei dati e le autorità di controllo. Per assicurare ciò, la scuola deve conservare la documentazione sul funzionamento dei sistemi adottati, in modo da permettere eventuali verifiche e mitigare i rischi legati a informazioni errate generate dalla macchina,</a:t>
            </a:r>
          </a:p>
          <a:p>
            <a:r>
              <a:rPr lang="it-IT" dirty="0"/>
              <a:t>. </a:t>
            </a:r>
            <a:r>
              <a:rPr lang="it-IT" b="1" dirty="0"/>
              <a:t>Criteri per evitare discriminazioni</a:t>
            </a:r>
            <a:r>
              <a:rPr lang="it-IT" dirty="0"/>
              <a:t>: L'integrazione dell'IA deve basarsi sull'equità e sull'inclusione, garantendo che ogni utente vi acceda senza barriere e in modo paritario.  Occorre prestare massima attenzione a individuare e prevenire i cosiddetti "</a:t>
            </a:r>
            <a:r>
              <a:rPr lang="it-IT" dirty="0" err="1"/>
              <a:t>bias</a:t>
            </a:r>
            <a:r>
              <a:rPr lang="it-IT" dirty="0"/>
              <a:t>" algoritmici, ossia quegli atteggiamenti discriminatori legati a sesso, razza, religione, opinioni politiche o condizioni sociali che l'IA potrebbe integrare o rafforzare</a:t>
            </a:r>
          </a:p>
          <a:p>
            <a:r>
              <a:rPr lang="it-IT" dirty="0"/>
              <a:t>. </a:t>
            </a:r>
            <a:r>
              <a:rPr lang="it-IT" b="1" dirty="0"/>
              <a:t>Attribuzione di ruoli e responsabilità</a:t>
            </a:r>
            <a:r>
              <a:rPr lang="it-IT" dirty="0"/>
              <a:t>: È necessario definire in modo inequivocabile i ruoli di tutte le figure coinvolte nelle fasi di decisione, gestione e monitoraggio.  Il dirigente scolastico ha la responsabilità primaria della governance dei sistemi, ma è fondamentale prevedere un coinvolgimento trasparente e differenziato degli studenti e delle loro famiglie, del personale scolastico e del territorio,  Vanno inoltre stabiliti accordi chiari con i fornitori dei sistemi per tutelare i dati degli utenti</a:t>
            </a:r>
          </a:p>
          <a:p>
            <a:r>
              <a:rPr lang="it-IT" dirty="0"/>
              <a:t>. A fondamento di questi requisiti, vi sono inoltre i principi cardine dell'approccio europeo e italiano, che impongono un'innovazione etica basata sulla centralità della persona umana, sull'equità e sulla sostenibilità (sociale, economica e ambientale), garantendo in ogni momento la tutela dei diritti e delle libertà fondamentali come la privacy e la non discriminazione</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solidFill>
                <a:srgbClr val="4C4C4D"/>
              </a:solidFill>
              <a:latin typeface="Crimson Pro Semi 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4C4C4D"/>
                </a:solidFill>
                <a:latin typeface="Crimson Pro Semi Bold" pitchFamily="34" charset="0"/>
              </a:rPr>
              <a:t>Norma UNI 11621-8 30 Aprile 2026</a:t>
            </a:r>
          </a:p>
          <a:p>
            <a:r>
              <a:rPr lang="it-IT" sz="1200" b="0" i="0" kern="1200" dirty="0">
                <a:solidFill>
                  <a:schemeClr val="tx1"/>
                </a:solidFill>
                <a:effectLst/>
                <a:latin typeface="+mn-lt"/>
                <a:ea typeface="+mn-ea"/>
                <a:cs typeface="+mn-cs"/>
              </a:rPr>
              <a:t>dici profili individuati dalla norma coprono l’intera filiera dell’Intelligenza Artificiale:</a:t>
            </a:r>
          </a:p>
          <a:p>
            <a:r>
              <a:rPr lang="it-IT" sz="1200" b="1" i="0" kern="1200" dirty="0">
                <a:solidFill>
                  <a:schemeClr val="tx1"/>
                </a:solidFill>
                <a:effectLst/>
                <a:latin typeface="+mn-lt"/>
                <a:ea typeface="+mn-ea"/>
                <a:cs typeface="+mn-cs"/>
              </a:rPr>
              <a:t>Chief AI Officer (Responsabile dell’IA)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Consultant (Consulente di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Product Manager (Responsabile di Prodotto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Prompt Engineer (Ingegnere Prompt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a:t>
            </a:r>
            <a:r>
              <a:rPr lang="it-IT" sz="1200" b="1" i="0" kern="1200" dirty="0" err="1">
                <a:solidFill>
                  <a:schemeClr val="tx1"/>
                </a:solidFill>
                <a:effectLst/>
                <a:latin typeface="+mn-lt"/>
                <a:ea typeface="+mn-ea"/>
                <a:cs typeface="+mn-cs"/>
              </a:rPr>
              <a:t>Algorithm</a:t>
            </a:r>
            <a:r>
              <a:rPr lang="it-IT" sz="1200" b="1" i="0" kern="1200" dirty="0">
                <a:solidFill>
                  <a:schemeClr val="tx1"/>
                </a:solidFill>
                <a:effectLst/>
                <a:latin typeface="+mn-lt"/>
                <a:ea typeface="+mn-ea"/>
                <a:cs typeface="+mn-cs"/>
              </a:rPr>
              <a:t> Engineer (Ingegnere di Algoritmi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Deep Learning Engineer (Ingegnere di Deep Learning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Data Engineer (Ingegnere dei Dati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Data Scientist (Data Scientist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Security </a:t>
            </a:r>
            <a:r>
              <a:rPr lang="it-IT" sz="1200" b="1" i="0" kern="1200" dirty="0" err="1">
                <a:solidFill>
                  <a:schemeClr val="tx1"/>
                </a:solidFill>
                <a:effectLst/>
                <a:latin typeface="+mn-lt"/>
                <a:ea typeface="+mn-ea"/>
                <a:cs typeface="+mn-cs"/>
              </a:rPr>
              <a:t>Specialist</a:t>
            </a:r>
            <a:r>
              <a:rPr lang="it-IT" sz="1200" b="1" i="0" kern="1200" dirty="0">
                <a:solidFill>
                  <a:schemeClr val="tx1"/>
                </a:solidFill>
                <a:effectLst/>
                <a:latin typeface="+mn-lt"/>
                <a:ea typeface="+mn-ea"/>
                <a:cs typeface="+mn-cs"/>
              </a:rPr>
              <a:t> (Specialista di Sicurezza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Machine Learning Engineer (Ingegnere di Machine Learning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Natural Language Processing Engineer (Ingegnere di Elaborazione del Linguaggio Naturale IA)</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AI </a:t>
            </a:r>
            <a:r>
              <a:rPr lang="it-IT" sz="1200" b="1" i="0" kern="1200" dirty="0" err="1">
                <a:solidFill>
                  <a:schemeClr val="tx1"/>
                </a:solidFill>
                <a:effectLst/>
                <a:latin typeface="+mn-lt"/>
                <a:ea typeface="+mn-ea"/>
                <a:cs typeface="+mn-cs"/>
              </a:rPr>
              <a:t>Research</a:t>
            </a:r>
            <a:r>
              <a:rPr lang="it-IT" sz="1200" b="1" i="0" kern="1200" dirty="0">
                <a:solidFill>
                  <a:schemeClr val="tx1"/>
                </a:solidFill>
                <a:effectLst/>
                <a:latin typeface="+mn-lt"/>
                <a:ea typeface="+mn-ea"/>
                <a:cs typeface="+mn-cs"/>
              </a:rPr>
              <a:t> Scientist (Ricercatore Scientifico IA)</a:t>
            </a:r>
            <a:endParaRPr lang="it-IT"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1450" y="1143000"/>
            <a:ext cx="5486400" cy="3086100"/>
          </a:xfrm>
          <a:prstGeom prst="rect">
            <a:avLst/>
          </a:prstGeom>
          <a:noFill/>
          <a:ln w="12700">
            <a:solidFill>
              <a:prstClr val="black"/>
            </a:solidFill>
          </a:ln>
        </p:spPr>
        <p:txBody>
          <a:bodyPr/>
          <a:lstStyle/>
          <a:p>
            <a:endParaRPr lang="it-IT"/>
          </a:p>
        </p:txBody>
      </p:sp>
      <p:sp>
        <p:nvSpPr>
          <p:cNvPr id="3" name="Segnaposto note 2"/>
          <p:cNvSpPr>
            <a:spLocks noGrp="1"/>
          </p:cNvSpPr>
          <p:nvPr>
            <p:ph type="body" idx="1"/>
          </p:nvPr>
        </p:nvSpPr>
        <p:spPr>
          <a:xfrm>
            <a:off x="514350" y="4400550"/>
            <a:ext cx="4114800" cy="3600450"/>
          </a:xfrm>
          <a:prstGeom prst="rect">
            <a:avLst/>
          </a:prstGeom>
        </p:spPr>
        <p:txBody>
          <a:bodyPr/>
          <a:lstStyle/>
          <a:p>
            <a:endParaRPr lang="it-IT" dirty="0"/>
          </a:p>
        </p:txBody>
      </p:sp>
    </p:spTree>
    <p:extLst>
      <p:ext uri="{BB962C8B-B14F-4D97-AF65-F5344CB8AC3E}">
        <p14:creationId xmlns:p14="http://schemas.microsoft.com/office/powerpoint/2010/main" val="2846645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2681073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A129A-001C-1915-9C58-4A448C94A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8AF04-A63D-9F8E-CCAA-3B3EFD12C8B0}"/>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7E0C8828-03AC-9D0C-9F70-62383E1D37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FFBC07-E38A-184E-7EB8-98DB0FF92F6A}"/>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762126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it-IT" sz="1200" b="0" u="none" strike="noStrike" kern="1200" dirty="0">
                <a:solidFill>
                  <a:schemeClr val="tx1"/>
                </a:solidFill>
                <a:effectLst/>
                <a:latin typeface="+mn-lt"/>
                <a:ea typeface="+mn-ea"/>
                <a:cs typeface="+mn-cs"/>
              </a:rPr>
              <a:t>L'</a:t>
            </a:r>
            <a:r>
              <a:rPr lang="it-IT" sz="1200" b="1" u="none" strike="noStrike" kern="1200" dirty="0">
                <a:solidFill>
                  <a:schemeClr val="tx1"/>
                </a:solidFill>
                <a:effectLst/>
                <a:latin typeface="+mn-lt"/>
                <a:ea typeface="+mn-ea"/>
                <a:cs typeface="+mn-cs"/>
              </a:rPr>
              <a:t>AI Act (Regolamento UE 2024/1689)</a:t>
            </a:r>
            <a:r>
              <a:rPr lang="it-IT" dirty="0"/>
              <a:t> è il primo quadro giuridico completo al mondo sull'intelligenza artificiale. Entrato in vigore nell'agosto del 2024, adotta un approccio basato sul rischio, vietando le pratiche inaccettabili e imponendo obblighi rigorosi per i sistemi ad "alto rischio", con l'obiettivo di garantire un'IA affidabile e tutelare i diritti fondamentali. </a:t>
            </a:r>
          </a:p>
          <a:p>
            <a:endParaRPr lang="it-IT" dirty="0"/>
          </a:p>
          <a:p>
            <a:r>
              <a:rPr lang="it-IT" sz="1200" b="1" u="none" strike="noStrike" kern="1200" dirty="0">
                <a:solidFill>
                  <a:schemeClr val="tx1"/>
                </a:solidFill>
                <a:effectLst/>
                <a:latin typeface="+mn-lt"/>
                <a:ea typeface="+mn-ea"/>
                <a:cs typeface="+mn-cs"/>
              </a:rPr>
              <a:t>1. Rischio Inaccettabile (Vietati)</a:t>
            </a:r>
          </a:p>
          <a:p>
            <a:r>
              <a:rPr lang="it-IT" sz="1200" b="0" u="none" strike="noStrike" kern="1200" dirty="0">
                <a:solidFill>
                  <a:schemeClr val="tx1"/>
                </a:solidFill>
                <a:effectLst/>
                <a:latin typeface="+mn-lt"/>
                <a:ea typeface="+mn-ea"/>
                <a:cs typeface="+mn-cs"/>
              </a:rPr>
              <a:t>Sono considerati una minaccia per i diritti fondamentali e la sicurezza delle persone. Il divieto comprende: </a:t>
            </a:r>
          </a:p>
          <a:p>
            <a:r>
              <a:rPr lang="it-IT" sz="1200" b="0" u="none" strike="noStrike" kern="1200" dirty="0">
                <a:solidFill>
                  <a:schemeClr val="tx1"/>
                </a:solidFill>
                <a:effectLst/>
                <a:latin typeface="+mn-lt"/>
                <a:ea typeface="+mn-ea"/>
                <a:cs typeface="+mn-cs"/>
              </a:rPr>
              <a:t>Manipolazione comportamentale subliminale o che aggira la volontà dell'utente.</a:t>
            </a:r>
          </a:p>
          <a:p>
            <a:r>
              <a:rPr lang="it-IT" sz="1200" b="0" u="none" strike="noStrike" kern="1200" dirty="0">
                <a:solidFill>
                  <a:schemeClr val="tx1"/>
                </a:solidFill>
                <a:effectLst/>
                <a:latin typeface="+mn-lt"/>
                <a:ea typeface="+mn-ea"/>
                <a:cs typeface="+mn-cs"/>
              </a:rPr>
              <a:t>Valutazione sociale ("social scoring") basata su comportamenti o caratteristiche personali.</a:t>
            </a:r>
          </a:p>
          <a:p>
            <a:r>
              <a:rPr lang="it-IT" sz="1200" b="0" u="none" strike="noStrike" kern="1200" dirty="0">
                <a:solidFill>
                  <a:schemeClr val="tx1"/>
                </a:solidFill>
                <a:effectLst/>
                <a:latin typeface="+mn-lt"/>
                <a:ea typeface="+mn-ea"/>
                <a:cs typeface="+mn-cs"/>
              </a:rPr>
              <a:t>Sistemi di identificazione biometrica remota "in tempo reale" in spazi pubblici (con eccezioni molto limitate per le forze dell'ordine).</a:t>
            </a:r>
          </a:p>
          <a:p>
            <a:r>
              <a:rPr lang="it-IT" sz="1200" b="0" u="none" strike="noStrike" kern="1200" dirty="0">
                <a:solidFill>
                  <a:schemeClr val="tx1"/>
                </a:solidFill>
                <a:effectLst/>
                <a:latin typeface="+mn-lt"/>
                <a:ea typeface="+mn-ea"/>
                <a:cs typeface="+mn-cs"/>
              </a:rPr>
              <a:t>Categorizzazione biometrica per dedurre convinzioni politiche, opinioni, razza o orientamento sessuale.</a:t>
            </a:r>
          </a:p>
          <a:p>
            <a:endParaRPr lang="it-IT" sz="1200" b="0" u="none" strike="noStrike" kern="1200" dirty="0">
              <a:solidFill>
                <a:schemeClr val="tx1"/>
              </a:solidFill>
              <a:effectLst/>
              <a:latin typeface="+mn-lt"/>
              <a:ea typeface="+mn-ea"/>
              <a:cs typeface="+mn-cs"/>
            </a:endParaRPr>
          </a:p>
          <a:p>
            <a:r>
              <a:rPr lang="it-IT" sz="1200" b="1" u="none" strike="noStrike" kern="1200" dirty="0">
                <a:solidFill>
                  <a:schemeClr val="tx1"/>
                </a:solidFill>
                <a:effectLst/>
                <a:latin typeface="+mn-lt"/>
                <a:ea typeface="+mn-ea"/>
                <a:cs typeface="+mn-cs"/>
              </a:rPr>
              <a:t>2. Alto Rischio (Obblighi Rigidi)</a:t>
            </a:r>
          </a:p>
          <a:p>
            <a:r>
              <a:rPr lang="it-IT" sz="1200" b="0" u="none" strike="noStrike" kern="1200" dirty="0">
                <a:solidFill>
                  <a:schemeClr val="tx1"/>
                </a:solidFill>
                <a:effectLst/>
                <a:latin typeface="+mn-lt"/>
                <a:ea typeface="+mn-ea"/>
                <a:cs typeface="+mn-cs"/>
              </a:rPr>
              <a:t>Sistemi utilizzati in aree critiche (es. infrastrutture critiche, istruzione, occupazione, servizi pubblici essenziali, forze dell'ordine). Sono soggetti a:</a:t>
            </a:r>
          </a:p>
          <a:p>
            <a:r>
              <a:rPr lang="it-IT" sz="1200" b="0" u="none" strike="noStrike" kern="1200" dirty="0">
                <a:solidFill>
                  <a:schemeClr val="tx1"/>
                </a:solidFill>
                <a:effectLst/>
                <a:latin typeface="+mn-lt"/>
                <a:ea typeface="+mn-ea"/>
                <a:cs typeface="+mn-cs"/>
              </a:rPr>
              <a:t>Valutazione e mitigazione continua del rischio.</a:t>
            </a:r>
          </a:p>
          <a:p>
            <a:r>
              <a:rPr lang="it-IT" sz="1200" b="0" u="none" strike="noStrike" kern="1200" dirty="0">
                <a:solidFill>
                  <a:schemeClr val="tx1"/>
                </a:solidFill>
                <a:effectLst/>
                <a:latin typeface="+mn-lt"/>
                <a:ea typeface="+mn-ea"/>
                <a:cs typeface="+mn-cs"/>
              </a:rPr>
              <a:t>Elevata qualità dei set di dati per evitare discriminazioni.</a:t>
            </a:r>
          </a:p>
          <a:p>
            <a:r>
              <a:rPr lang="it-IT" sz="1200" b="0" u="none" strike="noStrike" kern="1200" dirty="0">
                <a:solidFill>
                  <a:schemeClr val="tx1"/>
                </a:solidFill>
                <a:effectLst/>
                <a:latin typeface="+mn-lt"/>
                <a:ea typeface="+mn-ea"/>
                <a:cs typeface="+mn-cs"/>
              </a:rPr>
              <a:t>Tracciabilità, documentazione tecnica dettagliata e registrazione automatica degli eventi (log).</a:t>
            </a:r>
          </a:p>
          <a:p>
            <a:r>
              <a:rPr lang="it-IT" sz="1200" b="0" u="none" strike="noStrike" kern="1200" dirty="0">
                <a:solidFill>
                  <a:schemeClr val="tx1"/>
                </a:solidFill>
                <a:effectLst/>
                <a:latin typeface="+mn-lt"/>
                <a:ea typeface="+mn-ea"/>
                <a:cs typeface="+mn-cs"/>
              </a:rPr>
              <a:t>Trasparenza e fornitura di informazioni chiare agli utenti.</a:t>
            </a:r>
          </a:p>
          <a:p>
            <a:r>
              <a:rPr lang="it-IT" sz="1200" b="0" u="none" strike="noStrike" kern="1200" dirty="0">
                <a:solidFill>
                  <a:schemeClr val="tx1"/>
                </a:solidFill>
                <a:effectLst/>
                <a:latin typeface="+mn-lt"/>
                <a:ea typeface="+mn-ea"/>
                <a:cs typeface="+mn-cs"/>
              </a:rPr>
              <a:t>Supervisione umana costante.</a:t>
            </a:r>
          </a:p>
          <a:p>
            <a:endParaRPr lang="it-IT" sz="1200" b="0" u="none" strike="noStrike" kern="1200" dirty="0">
              <a:solidFill>
                <a:schemeClr val="tx1"/>
              </a:solidFill>
              <a:effectLst/>
              <a:latin typeface="+mn-lt"/>
              <a:ea typeface="+mn-ea"/>
              <a:cs typeface="+mn-cs"/>
            </a:endParaRPr>
          </a:p>
          <a:p>
            <a:r>
              <a:rPr lang="it-IT" sz="1200" b="1" u="none" strike="noStrike" kern="1200" dirty="0">
                <a:solidFill>
                  <a:schemeClr val="tx1"/>
                </a:solidFill>
                <a:effectLst/>
                <a:latin typeface="+mn-lt"/>
                <a:ea typeface="+mn-ea"/>
                <a:cs typeface="+mn-cs"/>
              </a:rPr>
              <a:t>3. Rischio Limitato o Specifico (Obblighi di Trasparenza)</a:t>
            </a:r>
          </a:p>
          <a:p>
            <a:r>
              <a:rPr lang="it-IT" sz="1200" b="0" u="none" strike="noStrike" kern="1200" dirty="0">
                <a:solidFill>
                  <a:schemeClr val="tx1"/>
                </a:solidFill>
                <a:effectLst/>
                <a:latin typeface="+mn-lt"/>
                <a:ea typeface="+mn-ea"/>
                <a:cs typeface="+mn-cs"/>
              </a:rPr>
              <a:t>Applicabile a sistemi come i chatbot (</a:t>
            </a:r>
            <a:r>
              <a:rPr lang="it-IT" sz="1200" b="0" i="1" u="none" strike="noStrike" kern="1200" dirty="0">
                <a:solidFill>
                  <a:schemeClr val="tx1"/>
                </a:solidFill>
                <a:effectLst/>
                <a:latin typeface="+mn-lt"/>
                <a:ea typeface="+mn-ea"/>
                <a:cs typeface="+mn-cs"/>
              </a:rPr>
              <a:t>Intelligenza Artificiale Generativa</a:t>
            </a:r>
            <a:r>
              <a:rPr lang="it-IT" sz="1200" b="0" u="none" strike="noStrike" kern="1200" dirty="0">
                <a:solidFill>
                  <a:schemeClr val="tx1"/>
                </a:solidFill>
                <a:effectLst/>
                <a:latin typeface="+mn-lt"/>
                <a:ea typeface="+mn-ea"/>
                <a:cs typeface="+mn-cs"/>
              </a:rPr>
              <a:t>) o i sistemi di generazione di immagini/audio (es. </a:t>
            </a:r>
            <a:r>
              <a:rPr lang="it-IT" sz="1200" b="0" i="1" u="none" strike="noStrike" kern="1200" dirty="0">
                <a:solidFill>
                  <a:schemeClr val="tx1"/>
                </a:solidFill>
                <a:effectLst/>
                <a:latin typeface="+mn-lt"/>
                <a:ea typeface="+mn-ea"/>
                <a:cs typeface="+mn-cs"/>
              </a:rPr>
              <a:t>deepfake</a:t>
            </a:r>
            <a:r>
              <a:rPr lang="it-IT" sz="1200" b="0" u="none" strike="noStrike" kern="1200" dirty="0">
                <a:solidFill>
                  <a:schemeClr val="tx1"/>
                </a:solidFill>
                <a:effectLst/>
                <a:latin typeface="+mn-lt"/>
                <a:ea typeface="+mn-ea"/>
                <a:cs typeface="+mn-cs"/>
              </a:rPr>
              <a:t>).</a:t>
            </a:r>
          </a:p>
          <a:p>
            <a:r>
              <a:rPr lang="it-IT" sz="1200" b="0" u="none" strike="noStrike" kern="1200" dirty="0">
                <a:solidFill>
                  <a:schemeClr val="tx1"/>
                </a:solidFill>
                <a:effectLst/>
                <a:latin typeface="+mn-lt"/>
                <a:ea typeface="+mn-ea"/>
                <a:cs typeface="+mn-cs"/>
              </a:rPr>
              <a:t>Gli utenti devono essere sempre informati in modo chiaro ed evidente che stanno interagendo con un'intelligenza artificiale o che i contenuti sono stati generati artificialmente.</a:t>
            </a:r>
          </a:p>
          <a:p>
            <a:r>
              <a:rPr lang="it-IT" sz="1200" b="0" u="none" strike="noStrike" kern="1200" dirty="0">
                <a:solidFill>
                  <a:schemeClr val="tx1"/>
                </a:solidFill>
                <a:effectLst/>
                <a:latin typeface="+mn-lt"/>
                <a:ea typeface="+mn-ea"/>
                <a:cs typeface="+mn-cs"/>
              </a:rPr>
              <a:t>I creatori di modelli di IA generativa (General Purpose AI) devono rispettare i diritti d'autore e pubblicare riassunti dettagliati sull'addestramento dei modelli. </a:t>
            </a:r>
          </a:p>
          <a:p>
            <a:endParaRPr lang="it-IT" sz="1200" b="0" u="none" strike="noStrike" kern="1200" dirty="0">
              <a:solidFill>
                <a:schemeClr val="tx1"/>
              </a:solidFill>
              <a:effectLst/>
              <a:latin typeface="+mn-lt"/>
              <a:ea typeface="+mn-ea"/>
              <a:cs typeface="+mn-cs"/>
            </a:endParaRPr>
          </a:p>
          <a:p>
            <a:r>
              <a:rPr lang="it-IT" sz="1200" b="1" u="none" strike="noStrike" kern="1200" dirty="0">
                <a:solidFill>
                  <a:schemeClr val="tx1"/>
                </a:solidFill>
                <a:effectLst/>
                <a:latin typeface="+mn-lt"/>
                <a:ea typeface="+mn-ea"/>
                <a:cs typeface="+mn-cs"/>
              </a:rPr>
              <a:t>4. Rischio Minimo (Nessun Obbligo)</a:t>
            </a:r>
          </a:p>
          <a:p>
            <a:r>
              <a:rPr lang="it-IT" sz="1200" b="0" u="none" strike="noStrike" kern="1200" dirty="0">
                <a:solidFill>
                  <a:schemeClr val="tx1"/>
                </a:solidFill>
                <a:effectLst/>
                <a:latin typeface="+mn-lt"/>
                <a:ea typeface="+mn-ea"/>
                <a:cs typeface="+mn-cs"/>
              </a:rPr>
              <a:t>Rientrano in questa categoria la stragrande maggioranza dei sistemi di IA attualmente in uso (es. filtri antispam, videogiochi basati su IA). Per questi non sono previsti obblighi normativi specifici, se non l'incoraggiamento ad adottare codici di condotta volontari.</a:t>
            </a:r>
          </a:p>
          <a:p>
            <a:endParaRPr lang="it-IT" dirty="0"/>
          </a:p>
          <a:p>
            <a:r>
              <a:rPr lang="it-IT" b="1" dirty="0"/>
              <a:t>Tempistiche di Applicazione</a:t>
            </a:r>
          </a:p>
          <a:p>
            <a:r>
              <a:rPr lang="it-IT" dirty="0"/>
              <a:t>L'entrata in vigore della normativa è progressiva:</a:t>
            </a:r>
          </a:p>
          <a:p>
            <a:r>
              <a:rPr lang="it-IT" dirty="0"/>
              <a:t>Febbraio 2025: Applicazione dei divieti per i sistemi a rischio inaccettabile.</a:t>
            </a:r>
          </a:p>
          <a:p>
            <a:r>
              <a:rPr lang="it-IT" dirty="0"/>
              <a:t>Agosto 2025: Applicazione delle regole sui modelli di IA generativa e del regime sanzionatorio.</a:t>
            </a:r>
          </a:p>
          <a:p>
            <a:r>
              <a:rPr lang="it-IT" dirty="0"/>
              <a:t>Agosto 2026: Piena applicabilità del regolamento, con l'entrata in vigore degli obblighi per tutti i sistemi ad alto rischio.</a:t>
            </a:r>
          </a:p>
          <a:p>
            <a:endParaRPr lang="it-IT" dirty="0"/>
          </a:p>
          <a:p>
            <a:r>
              <a:rPr lang="it-IT" b="1" dirty="0"/>
              <a:t>Sanzioni</a:t>
            </a:r>
          </a:p>
          <a:p>
            <a:r>
              <a:rPr lang="it-IT" dirty="0"/>
              <a:t>Le violazioni del regolamento sono punite con sanzioni amministrative pecuniarie che possono raggiungere fino a 35 milioni di euro o, se superiore, fino al 7% del fatturato mondiale annuo dell'impresa.</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95612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master 1">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1" y="0"/>
            <a:ext cx="9143771" cy="5143500"/>
          </a:xfrm>
          <a:prstGeom prst="rect">
            <a:avLst/>
          </a:prstGeom>
          <a:solidFill>
            <a:srgbClr val="EDF1F8"/>
          </a:solidFill>
          <a:ln/>
        </p:spPr>
        <p:txBody>
          <a:bodyPr/>
          <a:lstStyle/>
          <a:p>
            <a:endParaRPr lang="it-IT"/>
          </a:p>
        </p:txBody>
      </p:sp>
      <p:sp>
        <p:nvSpPr>
          <p:cNvPr id="3" name="Shape 1"/>
          <p:cNvSpPr/>
          <p:nvPr/>
        </p:nvSpPr>
        <p:spPr>
          <a:xfrm>
            <a:off x="1" y="0"/>
            <a:ext cx="9143771" cy="5143500"/>
          </a:xfrm>
          <a:prstGeom prst="rect">
            <a:avLst/>
          </a:prstGeom>
          <a:solidFill>
            <a:srgbClr val="FBFCFE"/>
          </a:solidFill>
          <a:ln/>
        </p:spPr>
        <p:txBody>
          <a:bodyPr/>
          <a:lstStyle/>
          <a:p>
            <a:endParaRPr lang="it-IT"/>
          </a:p>
        </p:txBody>
      </p:sp>
      <p:pic>
        <p:nvPicPr>
          <p:cNvPr id="4" name="Image 0" descr="preencoded.png">
            <a:hlinkClick r:id="rId2"/>
          </p:cNvPr>
          <p:cNvPicPr>
            <a:picLocks noChangeAspect="1"/>
          </p:cNvPicPr>
          <p:nvPr/>
        </p:nvPicPr>
        <p:blipFill>
          <a:blip r:embed="rId3"/>
          <a:stretch>
            <a:fillRect/>
          </a:stretch>
        </p:blipFill>
        <p:spPr>
          <a:xfrm>
            <a:off x="8307657" y="4919243"/>
            <a:ext cx="803882" cy="192024"/>
          </a:xfrm>
          <a:prstGeom prst="rect">
            <a:avLst/>
          </a:prstGeom>
        </p:spPr>
      </p:pic>
    </p:spTree>
    <p:extLst>
      <p:ext uri="{BB962C8B-B14F-4D97-AF65-F5344CB8AC3E}">
        <p14:creationId xmlns:p14="http://schemas.microsoft.com/office/powerpoint/2010/main" val="128067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txBody>
          <a:bodyPr/>
          <a:lstStyle/>
          <a:p>
            <a:endParaRPr lang="it-IT"/>
          </a:p>
        </p:txBody>
      </p:sp>
      <p:sp>
        <p:nvSpPr>
          <p:cNvPr id="3" name="Shape 1"/>
          <p:cNvSpPr/>
          <p:nvPr/>
        </p:nvSpPr>
        <p:spPr>
          <a:xfrm>
            <a:off x="0" y="0"/>
            <a:ext cx="9144000" cy="5143500"/>
          </a:xfrm>
          <a:prstGeom prst="rect">
            <a:avLst/>
          </a:prstGeom>
          <a:solidFill>
            <a:srgbClr val="FFFFFF"/>
          </a:solidFill>
          <a:ln/>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03201"/>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8.sv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5.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jp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9.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jp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68.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89.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hyperlink" Target="http://www.oxfirm.it/"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mailto:oxfirm@oxfirm.i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r92Aqu5K5RnHUdyqTGSLsUwJHc6UTdkU?rtpof=true&amp;usp=drive_fs"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docs.google.com/document/d/1TE9TgEfE8Hn_gQFSiyu06oRvtHJdCORM?rtpof=true&amp;usp=drive_fs"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orizzontescuola.it/intelligenza-artificiale-in-classe-6-attivita-pratiche-e-gratuite-per-trasformare-gli-alunni-in-creatori-consapevoli/"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hyperlink" Target="http://www.oxfirm.i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hyperlink" Target="mailto:oxfirm@oxfirm.it" TargetMode="External"/><Relationship Id="rId4" Type="http://schemas.openxmlformats.org/officeDocument/2006/relationships/hyperlink" Target="http://www.oxfirm.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pixabay.com/nl/europa-vlag-ster-blauwe-europese-41310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mailto:oxfirm@oxfirm.i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www.oxfirm.it/" TargetMode="External"/><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pic>
        <p:nvPicPr>
          <p:cNvPr id="3" name="Image 1" descr="preencoded.png"/>
          <p:cNvPicPr>
            <a:picLocks noChangeAspect="1"/>
          </p:cNvPicPr>
          <p:nvPr/>
        </p:nvPicPr>
        <p:blipFill>
          <a:blip r:embed="rId4"/>
          <a:stretch>
            <a:fillRect/>
          </a:stretch>
        </p:blipFill>
        <p:spPr>
          <a:xfrm>
            <a:off x="5785842" y="106263"/>
            <a:ext cx="3287316" cy="4930973"/>
          </a:xfrm>
          <a:prstGeom prst="rect">
            <a:avLst/>
          </a:prstGeom>
        </p:spPr>
      </p:pic>
      <p:sp>
        <p:nvSpPr>
          <p:cNvPr id="4" name="Shape 0"/>
          <p:cNvSpPr/>
          <p:nvPr/>
        </p:nvSpPr>
        <p:spPr>
          <a:xfrm>
            <a:off x="496119" y="1747465"/>
            <a:ext cx="1388418" cy="266402"/>
          </a:xfrm>
          <a:prstGeom prst="roundRect">
            <a:avLst>
              <a:gd name="adj" fmla="val 6386"/>
            </a:avLst>
          </a:prstGeom>
          <a:solidFill>
            <a:srgbClr val="CCD7FF"/>
          </a:solidFill>
          <a:ln/>
        </p:spPr>
        <p:txBody>
          <a:bodyPr/>
          <a:lstStyle/>
          <a:p>
            <a:endParaRPr lang="it-IT"/>
          </a:p>
        </p:txBody>
      </p:sp>
      <p:sp>
        <p:nvSpPr>
          <p:cNvPr id="5" name="Text 1"/>
          <p:cNvSpPr/>
          <p:nvPr/>
        </p:nvSpPr>
        <p:spPr>
          <a:xfrm>
            <a:off x="581174" y="1789956"/>
            <a:ext cx="1218307" cy="181421"/>
          </a:xfrm>
          <a:prstGeom prst="rect">
            <a:avLst/>
          </a:prstGeom>
          <a:noFill/>
          <a:ln/>
        </p:spPr>
        <p:txBody>
          <a:bodyPr wrap="none" lIns="0" tIns="0" rIns="0" bIns="0" rtlCol="0" anchor="t"/>
          <a:lstStyle/>
          <a:p>
            <a:pPr marL="0" indent="0" algn="l">
              <a:lnSpc>
                <a:spcPts val="1400"/>
              </a:lnSpc>
              <a:buNone/>
            </a:pPr>
            <a:r>
              <a:rPr lang="en-US" sz="850" dirty="0">
                <a:solidFill>
                  <a:srgbClr val="4C4C4D"/>
                </a:solidFill>
                <a:latin typeface="Heebo" pitchFamily="34" charset="0"/>
                <a:ea typeface="Heebo" pitchFamily="34" charset="-122"/>
                <a:cs typeface="Heebo" pitchFamily="34" charset="-120"/>
              </a:rPr>
              <a:t>DIRITTO E TECNOLOGIA</a:t>
            </a:r>
            <a:endParaRPr lang="en-US" sz="850" dirty="0"/>
          </a:p>
        </p:txBody>
      </p:sp>
      <p:sp>
        <p:nvSpPr>
          <p:cNvPr id="6" name="Text 2"/>
          <p:cNvSpPr/>
          <p:nvPr/>
        </p:nvSpPr>
        <p:spPr>
          <a:xfrm>
            <a:off x="496119" y="2070571"/>
            <a:ext cx="4722763" cy="885974"/>
          </a:xfrm>
          <a:prstGeom prst="rect">
            <a:avLst/>
          </a:prstGeom>
          <a:noFill/>
          <a:ln/>
        </p:spPr>
        <p:txBody>
          <a:bodyPr wrap="square" lIns="0" tIns="0" rIns="0" bIns="0" rtlCol="0" anchor="t"/>
          <a:lstStyle/>
          <a:p>
            <a:pPr marL="0" indent="0" algn="l">
              <a:lnSpc>
                <a:spcPts val="3450"/>
              </a:lnSpc>
              <a:buNone/>
            </a:pPr>
            <a:r>
              <a:rPr lang="en-US" sz="2750" dirty="0">
                <a:solidFill>
                  <a:srgbClr val="152D47"/>
                </a:solidFill>
                <a:latin typeface="Crimson Pro Semi Bold" pitchFamily="34" charset="0"/>
                <a:ea typeface="Crimson Pro Semi Bold" pitchFamily="34" charset="-122"/>
                <a:cs typeface="Crimson Pro Semi Bold" pitchFamily="34" charset="-120"/>
              </a:rPr>
              <a:t>Intelligenza Artificiale: </a:t>
            </a:r>
          </a:p>
          <a:p>
            <a:pPr marL="0" indent="0" algn="l">
              <a:lnSpc>
                <a:spcPts val="3450"/>
              </a:lnSpc>
              <a:buNone/>
            </a:pPr>
            <a:r>
              <a:rPr lang="en-US" sz="2750" dirty="0">
                <a:solidFill>
                  <a:srgbClr val="152D47"/>
                </a:solidFill>
                <a:latin typeface="Crimson Pro Semi Bold" pitchFamily="34" charset="0"/>
                <a:ea typeface="Crimson Pro Semi Bold" pitchFamily="34" charset="-122"/>
                <a:cs typeface="Crimson Pro Semi Bold" pitchFamily="34" charset="-120"/>
              </a:rPr>
              <a:t>La </a:t>
            </a:r>
            <a:r>
              <a:rPr lang="en-US" sz="2750" dirty="0" err="1">
                <a:solidFill>
                  <a:srgbClr val="152D47"/>
                </a:solidFill>
                <a:latin typeface="Crimson Pro Semi Bold" pitchFamily="34" charset="0"/>
                <a:ea typeface="Crimson Pro Semi Bold" pitchFamily="34" charset="-122"/>
                <a:cs typeface="Crimson Pro Semi Bold" pitchFamily="34" charset="-120"/>
              </a:rPr>
              <a:t>situazione</a:t>
            </a:r>
            <a:r>
              <a:rPr lang="en-US" sz="2750" dirty="0">
                <a:solidFill>
                  <a:srgbClr val="152D47"/>
                </a:solidFill>
                <a:latin typeface="Crimson Pro Semi Bold" pitchFamily="34" charset="0"/>
                <a:ea typeface="Crimson Pro Semi Bold" pitchFamily="34" charset="-122"/>
                <a:cs typeface="Crimson Pro Semi Bold" pitchFamily="34" charset="-120"/>
              </a:rPr>
              <a:t> </a:t>
            </a:r>
            <a:r>
              <a:rPr lang="en-US" sz="2750" dirty="0" err="1">
                <a:solidFill>
                  <a:srgbClr val="152D47"/>
                </a:solidFill>
                <a:latin typeface="Crimson Pro Semi Bold" pitchFamily="34" charset="0"/>
                <a:ea typeface="Crimson Pro Semi Bold" pitchFamily="34" charset="-122"/>
                <a:cs typeface="Crimson Pro Semi Bold" pitchFamily="34" charset="-120"/>
              </a:rPr>
              <a:t>attuale</a:t>
            </a:r>
            <a:endParaRPr lang="en-US" sz="2750" dirty="0"/>
          </a:p>
        </p:txBody>
      </p:sp>
      <p:sp>
        <p:nvSpPr>
          <p:cNvPr id="7" name="Text 3"/>
          <p:cNvSpPr/>
          <p:nvPr/>
        </p:nvSpPr>
        <p:spPr>
          <a:xfrm>
            <a:off x="496119" y="3169145"/>
            <a:ext cx="4722763" cy="885973"/>
          </a:xfrm>
          <a:prstGeom prst="rect">
            <a:avLst/>
          </a:prstGeom>
          <a:noFill/>
          <a:ln/>
        </p:spPr>
        <p:txBody>
          <a:bodyPr wrap="none" lIns="0" tIns="0" rIns="0" bIns="0" rtlCol="0" anchor="t"/>
          <a:lstStyle/>
          <a:p>
            <a:pPr>
              <a:spcAft>
                <a:spcPts val="600"/>
              </a:spcAft>
            </a:pPr>
            <a:r>
              <a:rPr lang="it-IT" sz="1100" b="1" kern="0" dirty="0">
                <a:solidFill>
                  <a:srgbClr val="353535"/>
                </a:solidFill>
                <a:latin typeface="Roboto" panose="02000000000000000000" pitchFamily="2" charset="0"/>
              </a:rPr>
              <a:t>Relatrice: </a:t>
            </a:r>
            <a:r>
              <a:rPr lang="it-IT" sz="1100" b="1" i="0" kern="0" dirty="0">
                <a:solidFill>
                  <a:srgbClr val="353535"/>
                </a:solidFill>
                <a:effectLst/>
                <a:latin typeface="Roboto" panose="02000000000000000000" pitchFamily="2" charset="0"/>
              </a:rPr>
              <a:t>Dott.ssa Riccardo Maria</a:t>
            </a:r>
            <a:r>
              <a:rPr lang="it-IT" sz="1100" b="0" i="0" kern="0" dirty="0">
                <a:solidFill>
                  <a:srgbClr val="353535"/>
                </a:solidFill>
                <a:effectLst/>
                <a:latin typeface="Roboto" panose="02000000000000000000" pitchFamily="2" charset="0"/>
              </a:rPr>
              <a:t>– </a:t>
            </a:r>
            <a:r>
              <a:rPr lang="it-IT" sz="1100" b="1" i="1" kern="0" dirty="0">
                <a:solidFill>
                  <a:schemeClr val="accent1">
                    <a:lumMod val="50000"/>
                  </a:schemeClr>
                </a:solidFill>
                <a:effectLst/>
                <a:latin typeface="Roboto" panose="02000000000000000000" pitchFamily="2" charset="0"/>
              </a:rPr>
              <a:t>Consulente </a:t>
            </a:r>
            <a:r>
              <a:rPr lang="it-IT" sz="1100" b="1" i="1" kern="0" dirty="0">
                <a:solidFill>
                  <a:schemeClr val="accent1">
                    <a:lumMod val="50000"/>
                  </a:schemeClr>
                </a:solidFill>
                <a:latin typeface="Roboto" panose="02000000000000000000" pitchFamily="2" charset="0"/>
              </a:rPr>
              <a:t>ed Esperto Privacy</a:t>
            </a:r>
          </a:p>
          <a:p>
            <a:pPr>
              <a:spcAft>
                <a:spcPts val="600"/>
              </a:spcAft>
            </a:pPr>
            <a:r>
              <a:rPr lang="it-IT" sz="1100" b="1" kern="0" dirty="0">
                <a:solidFill>
                  <a:srgbClr val="353535"/>
                </a:solidFill>
                <a:latin typeface="Roboto" panose="02000000000000000000" pitchFamily="2" charset="0"/>
              </a:rPr>
              <a:t>Moderatrice: Rossella Gobbo – </a:t>
            </a:r>
            <a:r>
              <a:rPr lang="it-IT" sz="1100" b="1" i="1" kern="0" dirty="0">
                <a:solidFill>
                  <a:schemeClr val="accent1">
                    <a:lumMod val="50000"/>
                  </a:schemeClr>
                </a:solidFill>
                <a:latin typeface="Roboto" panose="02000000000000000000" pitchFamily="2" charset="0"/>
              </a:rPr>
              <a:t>Direttrice operativa Oxfirm </a:t>
            </a:r>
            <a:br>
              <a:rPr lang="it-IT" sz="1100" b="0" i="0" kern="0" dirty="0">
                <a:solidFill>
                  <a:srgbClr val="353535"/>
                </a:solidFill>
                <a:effectLst/>
                <a:latin typeface="Roboto" panose="02000000000000000000" pitchFamily="2" charset="0"/>
              </a:rPr>
            </a:br>
            <a:endParaRPr lang="it-IT" sz="1100" b="0" i="0" kern="0" dirty="0">
              <a:solidFill>
                <a:srgbClr val="353535"/>
              </a:solidFill>
              <a:effectLst/>
              <a:latin typeface="Roboto" panose="02000000000000000000" pitchFamily="2" charset="0"/>
            </a:endParaRPr>
          </a:p>
        </p:txBody>
      </p:sp>
      <p:pic>
        <p:nvPicPr>
          <p:cNvPr id="9" name="Immagine 8">
            <a:extLst>
              <a:ext uri="{FF2B5EF4-FFF2-40B4-BE49-F238E27FC236}">
                <a16:creationId xmlns:a16="http://schemas.microsoft.com/office/drawing/2014/main" id="{ECCD02C1-7662-8EF0-CD1A-EF5E47C87AE6}"/>
              </a:ext>
            </a:extLst>
          </p:cNvPr>
          <p:cNvPicPr>
            <a:picLocks noChangeAspect="1"/>
          </p:cNvPicPr>
          <p:nvPr/>
        </p:nvPicPr>
        <p:blipFill>
          <a:blip r:embed="rId5"/>
          <a:stretch>
            <a:fillRect/>
          </a:stretch>
        </p:blipFill>
        <p:spPr>
          <a:xfrm>
            <a:off x="496119" y="106263"/>
            <a:ext cx="2507473" cy="8859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3B9F226-8AA3-EDFC-6497-35F420FE177A}"/>
              </a:ext>
            </a:extLst>
          </p:cNvPr>
          <p:cNvSpPr txBox="1"/>
          <p:nvPr/>
        </p:nvSpPr>
        <p:spPr>
          <a:xfrm>
            <a:off x="1443033" y="234042"/>
            <a:ext cx="6865144" cy="400110"/>
          </a:xfrm>
          <a:prstGeom prst="rect">
            <a:avLst/>
          </a:prstGeom>
          <a:noFill/>
        </p:spPr>
        <p:txBody>
          <a:bodyPr wrap="square">
            <a:spAutoFit/>
          </a:bodyPr>
          <a:lstStyle/>
          <a:p>
            <a:r>
              <a:rPr lang="it-IT" sz="2000" dirty="0">
                <a:solidFill>
                  <a:srgbClr val="152D47"/>
                </a:solidFill>
                <a:latin typeface="Crimson Pro Semi Bold" pitchFamily="34" charset="0"/>
              </a:rPr>
              <a:t>Consiglio dei Ministri, nella seduta n. 177 del 10 giugno 2026</a:t>
            </a:r>
          </a:p>
        </p:txBody>
      </p:sp>
      <p:sp>
        <p:nvSpPr>
          <p:cNvPr id="8" name="Shape 2">
            <a:extLst>
              <a:ext uri="{FF2B5EF4-FFF2-40B4-BE49-F238E27FC236}">
                <a16:creationId xmlns:a16="http://schemas.microsoft.com/office/drawing/2014/main" id="{359837D1-A0D5-1EE8-1C7D-3680ECE78BEB}"/>
              </a:ext>
            </a:extLst>
          </p:cNvPr>
          <p:cNvSpPr/>
          <p:nvPr/>
        </p:nvSpPr>
        <p:spPr>
          <a:xfrm>
            <a:off x="228600" y="1097280"/>
            <a:ext cx="4114800" cy="1691640"/>
          </a:xfrm>
          <a:prstGeom prst="roundRect">
            <a:avLst>
              <a:gd name="adj" fmla="val 5405"/>
            </a:avLst>
          </a:prstGeom>
          <a:solidFill>
            <a:srgbClr val="FFFFFF"/>
          </a:solidFill>
          <a:ln/>
          <a:effectLst>
            <a:outerShdw blurRad="101600" dist="25400" dir="2700000" algn="bl" rotWithShape="0">
              <a:srgbClr val="000000">
                <a:alpha val="10000"/>
              </a:srgbClr>
            </a:outerShdw>
          </a:effectLst>
        </p:spPr>
        <p:txBody>
          <a:bodyPr/>
          <a:lstStyle/>
          <a:p>
            <a:endParaRPr lang="it-IT"/>
          </a:p>
        </p:txBody>
      </p:sp>
      <p:sp>
        <p:nvSpPr>
          <p:cNvPr id="9" name="Shape 3">
            <a:extLst>
              <a:ext uri="{FF2B5EF4-FFF2-40B4-BE49-F238E27FC236}">
                <a16:creationId xmlns:a16="http://schemas.microsoft.com/office/drawing/2014/main" id="{7B43AA10-11A2-D2E3-A6A8-2F2A99866796}"/>
              </a:ext>
            </a:extLst>
          </p:cNvPr>
          <p:cNvSpPr/>
          <p:nvPr/>
        </p:nvSpPr>
        <p:spPr>
          <a:xfrm>
            <a:off x="365760" y="1234440"/>
            <a:ext cx="502920" cy="502920"/>
          </a:xfrm>
          <a:prstGeom prst="ellipse">
            <a:avLst/>
          </a:prstGeom>
          <a:solidFill>
            <a:srgbClr val="F5A623"/>
          </a:solidFill>
          <a:ln w="12700">
            <a:solidFill>
              <a:srgbClr val="F5A623"/>
            </a:solidFill>
            <a:prstDash val="solid"/>
          </a:ln>
        </p:spPr>
        <p:txBody>
          <a:bodyPr/>
          <a:lstStyle/>
          <a:p>
            <a:endParaRPr lang="it-IT"/>
          </a:p>
        </p:txBody>
      </p:sp>
      <p:pic>
        <p:nvPicPr>
          <p:cNvPr id="10" name="Image 0" descr="preencoded.png">
            <a:extLst>
              <a:ext uri="{FF2B5EF4-FFF2-40B4-BE49-F238E27FC236}">
                <a16:creationId xmlns:a16="http://schemas.microsoft.com/office/drawing/2014/main" id="{8FF54821-E591-2B64-CDF4-E30C58D96115}"/>
              </a:ext>
            </a:extLst>
          </p:cNvPr>
          <p:cNvPicPr>
            <a:picLocks noChangeAspect="1"/>
          </p:cNvPicPr>
          <p:nvPr/>
        </p:nvPicPr>
        <p:blipFill>
          <a:blip r:embed="rId3"/>
          <a:stretch>
            <a:fillRect/>
          </a:stretch>
        </p:blipFill>
        <p:spPr>
          <a:xfrm>
            <a:off x="448056" y="1316736"/>
            <a:ext cx="320040" cy="320040"/>
          </a:xfrm>
          <a:prstGeom prst="rect">
            <a:avLst/>
          </a:prstGeom>
        </p:spPr>
      </p:pic>
      <p:sp>
        <p:nvSpPr>
          <p:cNvPr id="11" name="Text 4">
            <a:extLst>
              <a:ext uri="{FF2B5EF4-FFF2-40B4-BE49-F238E27FC236}">
                <a16:creationId xmlns:a16="http://schemas.microsoft.com/office/drawing/2014/main" id="{E5037953-D712-3419-0400-5B433D1E8154}"/>
              </a:ext>
            </a:extLst>
          </p:cNvPr>
          <p:cNvSpPr/>
          <p:nvPr/>
        </p:nvSpPr>
        <p:spPr>
          <a:xfrm>
            <a:off x="978408" y="1243584"/>
            <a:ext cx="3246120" cy="347472"/>
          </a:xfrm>
          <a:prstGeom prst="rect">
            <a:avLst/>
          </a:prstGeom>
          <a:noFill/>
          <a:ln/>
        </p:spPr>
        <p:txBody>
          <a:bodyPr wrap="square" lIns="0" tIns="0" rIns="0" bIns="0" rtlCol="0" anchor="ctr"/>
          <a:lstStyle/>
          <a:p>
            <a:pPr marL="0" indent="0">
              <a:buNone/>
            </a:pPr>
            <a:r>
              <a:rPr lang="en-US" sz="1300" b="1" dirty="0">
                <a:solidFill>
                  <a:srgbClr val="1A2A5E"/>
                </a:solidFill>
                <a:latin typeface="Cambria" pitchFamily="34" charset="0"/>
                <a:ea typeface="Cambria" pitchFamily="34" charset="-122"/>
                <a:cs typeface="Cambria" pitchFamily="34" charset="-120"/>
              </a:rPr>
              <a:t>Nuovi Programmi</a:t>
            </a:r>
            <a:endParaRPr lang="en-US" sz="1300" dirty="0"/>
          </a:p>
        </p:txBody>
      </p:sp>
      <p:sp>
        <p:nvSpPr>
          <p:cNvPr id="12" name="Text 5">
            <a:extLst>
              <a:ext uri="{FF2B5EF4-FFF2-40B4-BE49-F238E27FC236}">
                <a16:creationId xmlns:a16="http://schemas.microsoft.com/office/drawing/2014/main" id="{A963793A-3FC6-3861-827D-5BECEF606FE6}"/>
              </a:ext>
            </a:extLst>
          </p:cNvPr>
          <p:cNvSpPr/>
          <p:nvPr/>
        </p:nvSpPr>
        <p:spPr>
          <a:xfrm>
            <a:off x="365760" y="1664208"/>
            <a:ext cx="3840480" cy="1033272"/>
          </a:xfrm>
          <a:prstGeom prst="rect">
            <a:avLst/>
          </a:prstGeom>
          <a:noFill/>
          <a:ln/>
        </p:spPr>
        <p:txBody>
          <a:bodyPr wrap="square" lIns="0" tIns="0" rIns="0" bIns="0" rtlCol="0" anchor="ctr"/>
          <a:lstStyle/>
          <a:p>
            <a:pPr marL="0" indent="0">
              <a:buNone/>
            </a:pPr>
            <a:r>
              <a:rPr lang="en-US" sz="1050" dirty="0">
                <a:solidFill>
                  <a:srgbClr val="3A4A6A"/>
                </a:solidFill>
              </a:rPr>
              <a:t>L'IA entra stabilmente nei curricola del secondo ciclo: aggiornamento delle indicazioni nazionali, IA generativa nei percorsi di studio e integrazione nell'Educazione Civica (etica e cittadinanza digitale).</a:t>
            </a:r>
            <a:endParaRPr lang="en-US" sz="1050" dirty="0"/>
          </a:p>
        </p:txBody>
      </p:sp>
      <p:sp>
        <p:nvSpPr>
          <p:cNvPr id="13" name="Shape 6">
            <a:extLst>
              <a:ext uri="{FF2B5EF4-FFF2-40B4-BE49-F238E27FC236}">
                <a16:creationId xmlns:a16="http://schemas.microsoft.com/office/drawing/2014/main" id="{4323A0C1-EA00-AB3C-1175-8530A1E7F523}"/>
              </a:ext>
            </a:extLst>
          </p:cNvPr>
          <p:cNvSpPr/>
          <p:nvPr/>
        </p:nvSpPr>
        <p:spPr>
          <a:xfrm>
            <a:off x="4754880" y="1097280"/>
            <a:ext cx="4114800" cy="1691640"/>
          </a:xfrm>
          <a:prstGeom prst="roundRect">
            <a:avLst>
              <a:gd name="adj" fmla="val 5405"/>
            </a:avLst>
          </a:prstGeom>
          <a:solidFill>
            <a:srgbClr val="FFFFFF"/>
          </a:solidFill>
          <a:ln/>
          <a:effectLst>
            <a:outerShdw blurRad="101600" dist="25400" dir="2700000" algn="bl" rotWithShape="0">
              <a:srgbClr val="000000">
                <a:alpha val="10000"/>
              </a:srgbClr>
            </a:outerShdw>
          </a:effectLst>
        </p:spPr>
        <p:txBody>
          <a:bodyPr/>
          <a:lstStyle/>
          <a:p>
            <a:endParaRPr lang="it-IT"/>
          </a:p>
        </p:txBody>
      </p:sp>
      <p:sp>
        <p:nvSpPr>
          <p:cNvPr id="14" name="Shape 7">
            <a:extLst>
              <a:ext uri="{FF2B5EF4-FFF2-40B4-BE49-F238E27FC236}">
                <a16:creationId xmlns:a16="http://schemas.microsoft.com/office/drawing/2014/main" id="{F33E5724-80FB-AB41-65D7-11966515D148}"/>
              </a:ext>
            </a:extLst>
          </p:cNvPr>
          <p:cNvSpPr/>
          <p:nvPr/>
        </p:nvSpPr>
        <p:spPr>
          <a:xfrm>
            <a:off x="4892040" y="1234440"/>
            <a:ext cx="502920" cy="502920"/>
          </a:xfrm>
          <a:prstGeom prst="ellipse">
            <a:avLst/>
          </a:prstGeom>
          <a:solidFill>
            <a:srgbClr val="F5A623"/>
          </a:solidFill>
          <a:ln w="12700">
            <a:solidFill>
              <a:srgbClr val="F5A623"/>
            </a:solidFill>
            <a:prstDash val="solid"/>
          </a:ln>
        </p:spPr>
        <p:txBody>
          <a:bodyPr/>
          <a:lstStyle/>
          <a:p>
            <a:endParaRPr lang="it-IT"/>
          </a:p>
        </p:txBody>
      </p:sp>
      <p:pic>
        <p:nvPicPr>
          <p:cNvPr id="15" name="Image 1" descr="preencoded.png">
            <a:extLst>
              <a:ext uri="{FF2B5EF4-FFF2-40B4-BE49-F238E27FC236}">
                <a16:creationId xmlns:a16="http://schemas.microsoft.com/office/drawing/2014/main" id="{C14DB667-5A0C-77A7-279C-A79A82407534}"/>
              </a:ext>
            </a:extLst>
          </p:cNvPr>
          <p:cNvPicPr>
            <a:picLocks noChangeAspect="1"/>
          </p:cNvPicPr>
          <p:nvPr/>
        </p:nvPicPr>
        <p:blipFill>
          <a:blip r:embed="rId4"/>
          <a:stretch>
            <a:fillRect/>
          </a:stretch>
        </p:blipFill>
        <p:spPr>
          <a:xfrm>
            <a:off x="4974336" y="1316736"/>
            <a:ext cx="320040" cy="320040"/>
          </a:xfrm>
          <a:prstGeom prst="rect">
            <a:avLst/>
          </a:prstGeom>
        </p:spPr>
      </p:pic>
      <p:sp>
        <p:nvSpPr>
          <p:cNvPr id="16" name="Text 8">
            <a:extLst>
              <a:ext uri="{FF2B5EF4-FFF2-40B4-BE49-F238E27FC236}">
                <a16:creationId xmlns:a16="http://schemas.microsoft.com/office/drawing/2014/main" id="{1B3683D6-0F74-0E56-5CB2-5266C76C6DDD}"/>
              </a:ext>
            </a:extLst>
          </p:cNvPr>
          <p:cNvSpPr/>
          <p:nvPr/>
        </p:nvSpPr>
        <p:spPr>
          <a:xfrm>
            <a:off x="5504688" y="1243584"/>
            <a:ext cx="3246120" cy="347472"/>
          </a:xfrm>
          <a:prstGeom prst="rect">
            <a:avLst/>
          </a:prstGeom>
          <a:noFill/>
          <a:ln/>
        </p:spPr>
        <p:txBody>
          <a:bodyPr wrap="square" lIns="0" tIns="0" rIns="0" bIns="0" rtlCol="0" anchor="ctr"/>
          <a:lstStyle/>
          <a:p>
            <a:pPr marL="0" indent="0">
              <a:buNone/>
            </a:pPr>
            <a:r>
              <a:rPr lang="en-US" sz="1300" b="1" dirty="0">
                <a:solidFill>
                  <a:srgbClr val="1A2A5E"/>
                </a:solidFill>
                <a:latin typeface="Cambria" pitchFamily="34" charset="0"/>
                <a:ea typeface="Cambria" pitchFamily="34" charset="-122"/>
                <a:cs typeface="Cambria" pitchFamily="34" charset="-120"/>
              </a:rPr>
              <a:t>Formazione Docenti</a:t>
            </a:r>
            <a:endParaRPr lang="en-US" sz="1300" dirty="0"/>
          </a:p>
        </p:txBody>
      </p:sp>
      <p:sp>
        <p:nvSpPr>
          <p:cNvPr id="17" name="Text 9">
            <a:extLst>
              <a:ext uri="{FF2B5EF4-FFF2-40B4-BE49-F238E27FC236}">
                <a16:creationId xmlns:a16="http://schemas.microsoft.com/office/drawing/2014/main" id="{C6313460-89AF-BBCE-C006-756C2A4A86F5}"/>
              </a:ext>
            </a:extLst>
          </p:cNvPr>
          <p:cNvSpPr/>
          <p:nvPr/>
        </p:nvSpPr>
        <p:spPr>
          <a:xfrm>
            <a:off x="4892040" y="1664208"/>
            <a:ext cx="3840480" cy="1033272"/>
          </a:xfrm>
          <a:prstGeom prst="rect">
            <a:avLst/>
          </a:prstGeom>
          <a:noFill/>
          <a:ln/>
        </p:spPr>
        <p:txBody>
          <a:bodyPr wrap="square" lIns="0" tIns="0" rIns="0" bIns="0" rtlCol="0" anchor="ctr"/>
          <a:lstStyle/>
          <a:p>
            <a:pPr marL="0" indent="0">
              <a:buNone/>
            </a:pPr>
            <a:r>
              <a:rPr lang="en-US" sz="1050" dirty="0">
                <a:solidFill>
                  <a:srgbClr val="3A4A6A"/>
                </a:solidFill>
              </a:rPr>
              <a:t>Piano di formazione stabile su funzionamento, rischi di errore e distorsione, tutela dei dati e uso responsabile dell'IA. Dotazione dedicata: 100 milioni di euro.</a:t>
            </a:r>
            <a:endParaRPr lang="en-US" sz="1050" dirty="0"/>
          </a:p>
        </p:txBody>
      </p:sp>
      <p:sp>
        <p:nvSpPr>
          <p:cNvPr id="18" name="Shape 10">
            <a:extLst>
              <a:ext uri="{FF2B5EF4-FFF2-40B4-BE49-F238E27FC236}">
                <a16:creationId xmlns:a16="http://schemas.microsoft.com/office/drawing/2014/main" id="{893F4E2B-F199-36E7-8477-6BDBB20C9B8F}"/>
              </a:ext>
            </a:extLst>
          </p:cNvPr>
          <p:cNvSpPr/>
          <p:nvPr/>
        </p:nvSpPr>
        <p:spPr>
          <a:xfrm>
            <a:off x="228600" y="2926080"/>
            <a:ext cx="4114800" cy="1691640"/>
          </a:xfrm>
          <a:prstGeom prst="roundRect">
            <a:avLst>
              <a:gd name="adj" fmla="val 5405"/>
            </a:avLst>
          </a:prstGeom>
          <a:solidFill>
            <a:srgbClr val="FFFFFF"/>
          </a:solidFill>
          <a:ln/>
          <a:effectLst>
            <a:outerShdw blurRad="101600" dist="25400" dir="2700000" algn="bl" rotWithShape="0">
              <a:srgbClr val="000000">
                <a:alpha val="10000"/>
              </a:srgbClr>
            </a:outerShdw>
          </a:effectLst>
        </p:spPr>
        <p:txBody>
          <a:bodyPr/>
          <a:lstStyle/>
          <a:p>
            <a:endParaRPr lang="it-IT"/>
          </a:p>
        </p:txBody>
      </p:sp>
      <p:sp>
        <p:nvSpPr>
          <p:cNvPr id="19" name="Shape 11">
            <a:extLst>
              <a:ext uri="{FF2B5EF4-FFF2-40B4-BE49-F238E27FC236}">
                <a16:creationId xmlns:a16="http://schemas.microsoft.com/office/drawing/2014/main" id="{066B76D2-5279-AE80-39CC-1CF799B6F57F}"/>
              </a:ext>
            </a:extLst>
          </p:cNvPr>
          <p:cNvSpPr/>
          <p:nvPr/>
        </p:nvSpPr>
        <p:spPr>
          <a:xfrm>
            <a:off x="365760" y="3063240"/>
            <a:ext cx="502920" cy="502920"/>
          </a:xfrm>
          <a:prstGeom prst="ellipse">
            <a:avLst/>
          </a:prstGeom>
          <a:solidFill>
            <a:srgbClr val="F5A623"/>
          </a:solidFill>
          <a:ln w="12700">
            <a:solidFill>
              <a:srgbClr val="F5A623"/>
            </a:solidFill>
            <a:prstDash val="solid"/>
          </a:ln>
        </p:spPr>
        <p:txBody>
          <a:bodyPr/>
          <a:lstStyle/>
          <a:p>
            <a:endParaRPr lang="it-IT"/>
          </a:p>
        </p:txBody>
      </p:sp>
      <p:pic>
        <p:nvPicPr>
          <p:cNvPr id="20" name="Image 2" descr="preencoded.png">
            <a:extLst>
              <a:ext uri="{FF2B5EF4-FFF2-40B4-BE49-F238E27FC236}">
                <a16:creationId xmlns:a16="http://schemas.microsoft.com/office/drawing/2014/main" id="{83E40E67-8BE2-84B8-AC4B-CEC79BC02481}"/>
              </a:ext>
            </a:extLst>
          </p:cNvPr>
          <p:cNvPicPr>
            <a:picLocks noChangeAspect="1"/>
          </p:cNvPicPr>
          <p:nvPr/>
        </p:nvPicPr>
        <p:blipFill>
          <a:blip r:embed="rId5"/>
          <a:stretch>
            <a:fillRect/>
          </a:stretch>
        </p:blipFill>
        <p:spPr>
          <a:xfrm>
            <a:off x="448056" y="3145536"/>
            <a:ext cx="320040" cy="320040"/>
          </a:xfrm>
          <a:prstGeom prst="rect">
            <a:avLst/>
          </a:prstGeom>
        </p:spPr>
      </p:pic>
      <p:sp>
        <p:nvSpPr>
          <p:cNvPr id="21" name="Text 12">
            <a:extLst>
              <a:ext uri="{FF2B5EF4-FFF2-40B4-BE49-F238E27FC236}">
                <a16:creationId xmlns:a16="http://schemas.microsoft.com/office/drawing/2014/main" id="{526248A5-F815-198B-8DF6-55171397F5F2}"/>
              </a:ext>
            </a:extLst>
          </p:cNvPr>
          <p:cNvSpPr/>
          <p:nvPr/>
        </p:nvSpPr>
        <p:spPr>
          <a:xfrm>
            <a:off x="978408" y="3072384"/>
            <a:ext cx="3246120" cy="347472"/>
          </a:xfrm>
          <a:prstGeom prst="rect">
            <a:avLst/>
          </a:prstGeom>
          <a:noFill/>
          <a:ln/>
        </p:spPr>
        <p:txBody>
          <a:bodyPr wrap="square" lIns="0" tIns="0" rIns="0" bIns="0" rtlCol="0" anchor="ctr"/>
          <a:lstStyle/>
          <a:p>
            <a:pPr marL="0" indent="0">
              <a:buNone/>
            </a:pPr>
            <a:r>
              <a:rPr lang="en-US" sz="1300" b="1" dirty="0">
                <a:solidFill>
                  <a:srgbClr val="1A2A5E"/>
                </a:solidFill>
                <a:latin typeface="Cambria" pitchFamily="34" charset="0"/>
                <a:ea typeface="Cambria" pitchFamily="34" charset="-122"/>
                <a:cs typeface="Cambria" pitchFamily="34" charset="-120"/>
              </a:rPr>
              <a:t>Competenze STEAM</a:t>
            </a:r>
            <a:endParaRPr lang="en-US" sz="1300" dirty="0"/>
          </a:p>
        </p:txBody>
      </p:sp>
      <p:sp>
        <p:nvSpPr>
          <p:cNvPr id="22" name="Text 13">
            <a:extLst>
              <a:ext uri="{FF2B5EF4-FFF2-40B4-BE49-F238E27FC236}">
                <a16:creationId xmlns:a16="http://schemas.microsoft.com/office/drawing/2014/main" id="{CF075DA8-98C3-4122-78D7-27AFA270A75F}"/>
              </a:ext>
            </a:extLst>
          </p:cNvPr>
          <p:cNvSpPr/>
          <p:nvPr/>
        </p:nvSpPr>
        <p:spPr>
          <a:xfrm>
            <a:off x="365760" y="3493008"/>
            <a:ext cx="3840480" cy="1033272"/>
          </a:xfrm>
          <a:prstGeom prst="rect">
            <a:avLst/>
          </a:prstGeom>
          <a:noFill/>
          <a:ln/>
        </p:spPr>
        <p:txBody>
          <a:bodyPr wrap="square" lIns="0" tIns="0" rIns="0" bIns="0" rtlCol="0" anchor="ctr"/>
          <a:lstStyle/>
          <a:p>
            <a:pPr marL="0" indent="0">
              <a:buNone/>
            </a:pPr>
            <a:r>
              <a:rPr lang="en-US" sz="1050" dirty="0">
                <a:solidFill>
                  <a:srgbClr val="3A4A6A"/>
                </a:solidFill>
              </a:rPr>
              <a:t>Rafforzamento delle competenze in Scienza, Tecnologia, Ingegneria, Arte e Matematica. Orientamento scolastico aggiornato alle trasformazioni tecnologiche e al mercato del lavoro.</a:t>
            </a:r>
            <a:endParaRPr lang="en-US" sz="1050" dirty="0"/>
          </a:p>
        </p:txBody>
      </p:sp>
      <p:sp>
        <p:nvSpPr>
          <p:cNvPr id="23" name="Shape 14">
            <a:extLst>
              <a:ext uri="{FF2B5EF4-FFF2-40B4-BE49-F238E27FC236}">
                <a16:creationId xmlns:a16="http://schemas.microsoft.com/office/drawing/2014/main" id="{7168DE04-66CC-63EA-38B1-7D515239D4CB}"/>
              </a:ext>
            </a:extLst>
          </p:cNvPr>
          <p:cNvSpPr/>
          <p:nvPr/>
        </p:nvSpPr>
        <p:spPr>
          <a:xfrm>
            <a:off x="4754880" y="2926080"/>
            <a:ext cx="4114800" cy="1691640"/>
          </a:xfrm>
          <a:prstGeom prst="roundRect">
            <a:avLst>
              <a:gd name="adj" fmla="val 5405"/>
            </a:avLst>
          </a:prstGeom>
          <a:solidFill>
            <a:srgbClr val="FFFFFF"/>
          </a:solidFill>
          <a:ln/>
          <a:effectLst>
            <a:outerShdw blurRad="101600" dist="25400" dir="2700000" algn="bl" rotWithShape="0">
              <a:srgbClr val="000000">
                <a:alpha val="10000"/>
              </a:srgbClr>
            </a:outerShdw>
          </a:effectLst>
        </p:spPr>
        <p:txBody>
          <a:bodyPr/>
          <a:lstStyle/>
          <a:p>
            <a:endParaRPr lang="it-IT"/>
          </a:p>
        </p:txBody>
      </p:sp>
      <p:sp>
        <p:nvSpPr>
          <p:cNvPr id="24" name="Shape 15">
            <a:extLst>
              <a:ext uri="{FF2B5EF4-FFF2-40B4-BE49-F238E27FC236}">
                <a16:creationId xmlns:a16="http://schemas.microsoft.com/office/drawing/2014/main" id="{9B365F6B-3D4F-7CDC-8A2B-AEEF57B61CE9}"/>
              </a:ext>
            </a:extLst>
          </p:cNvPr>
          <p:cNvSpPr/>
          <p:nvPr/>
        </p:nvSpPr>
        <p:spPr>
          <a:xfrm>
            <a:off x="4892040" y="3063240"/>
            <a:ext cx="502920" cy="502920"/>
          </a:xfrm>
          <a:prstGeom prst="ellipse">
            <a:avLst/>
          </a:prstGeom>
          <a:solidFill>
            <a:srgbClr val="F5A623"/>
          </a:solidFill>
          <a:ln w="12700">
            <a:solidFill>
              <a:srgbClr val="F5A623"/>
            </a:solidFill>
            <a:prstDash val="solid"/>
          </a:ln>
        </p:spPr>
        <p:txBody>
          <a:bodyPr/>
          <a:lstStyle/>
          <a:p>
            <a:endParaRPr lang="it-IT"/>
          </a:p>
        </p:txBody>
      </p:sp>
      <p:pic>
        <p:nvPicPr>
          <p:cNvPr id="25" name="Image 3" descr="preencoded.png">
            <a:extLst>
              <a:ext uri="{FF2B5EF4-FFF2-40B4-BE49-F238E27FC236}">
                <a16:creationId xmlns:a16="http://schemas.microsoft.com/office/drawing/2014/main" id="{B6DD2906-D93D-114B-F7D0-7BD5C8639240}"/>
              </a:ext>
            </a:extLst>
          </p:cNvPr>
          <p:cNvPicPr>
            <a:picLocks noChangeAspect="1"/>
          </p:cNvPicPr>
          <p:nvPr/>
        </p:nvPicPr>
        <p:blipFill>
          <a:blip r:embed="rId6"/>
          <a:stretch>
            <a:fillRect/>
          </a:stretch>
        </p:blipFill>
        <p:spPr>
          <a:xfrm>
            <a:off x="4974336" y="3145536"/>
            <a:ext cx="320040" cy="320040"/>
          </a:xfrm>
          <a:prstGeom prst="rect">
            <a:avLst/>
          </a:prstGeom>
        </p:spPr>
      </p:pic>
      <p:sp>
        <p:nvSpPr>
          <p:cNvPr id="26" name="Text 16">
            <a:extLst>
              <a:ext uri="{FF2B5EF4-FFF2-40B4-BE49-F238E27FC236}">
                <a16:creationId xmlns:a16="http://schemas.microsoft.com/office/drawing/2014/main" id="{C3700CAB-5FB1-7985-3821-4AEBFEEF30F1}"/>
              </a:ext>
            </a:extLst>
          </p:cNvPr>
          <p:cNvSpPr/>
          <p:nvPr/>
        </p:nvSpPr>
        <p:spPr>
          <a:xfrm>
            <a:off x="5504688" y="3072384"/>
            <a:ext cx="3246120" cy="347472"/>
          </a:xfrm>
          <a:prstGeom prst="rect">
            <a:avLst/>
          </a:prstGeom>
          <a:noFill/>
          <a:ln/>
        </p:spPr>
        <p:txBody>
          <a:bodyPr wrap="square" lIns="0" tIns="0" rIns="0" bIns="0" rtlCol="0" anchor="ctr"/>
          <a:lstStyle/>
          <a:p>
            <a:pPr marL="0" indent="0">
              <a:buNone/>
            </a:pPr>
            <a:r>
              <a:rPr lang="en-US" sz="1300" b="1" dirty="0">
                <a:solidFill>
                  <a:srgbClr val="1A2A5E"/>
                </a:solidFill>
                <a:latin typeface="Cambria" pitchFamily="34" charset="0"/>
                <a:ea typeface="Cambria" pitchFamily="34" charset="-122"/>
                <a:cs typeface="Cambria" pitchFamily="34" charset="-120"/>
              </a:rPr>
              <a:t>Famiglie &amp; Benessere Digitale</a:t>
            </a:r>
            <a:endParaRPr lang="en-US" sz="1300" dirty="0"/>
          </a:p>
        </p:txBody>
      </p:sp>
      <p:sp>
        <p:nvSpPr>
          <p:cNvPr id="27" name="Text 17">
            <a:extLst>
              <a:ext uri="{FF2B5EF4-FFF2-40B4-BE49-F238E27FC236}">
                <a16:creationId xmlns:a16="http://schemas.microsoft.com/office/drawing/2014/main" id="{214E249D-7096-47E5-490B-C40A86FE1072}"/>
              </a:ext>
            </a:extLst>
          </p:cNvPr>
          <p:cNvSpPr/>
          <p:nvPr/>
        </p:nvSpPr>
        <p:spPr>
          <a:xfrm>
            <a:off x="4892040" y="3493008"/>
            <a:ext cx="3840480" cy="1033272"/>
          </a:xfrm>
          <a:prstGeom prst="rect">
            <a:avLst/>
          </a:prstGeom>
          <a:noFill/>
          <a:ln/>
        </p:spPr>
        <p:txBody>
          <a:bodyPr wrap="square" lIns="0" tIns="0" rIns="0" bIns="0" rtlCol="0" anchor="ctr"/>
          <a:lstStyle/>
          <a:p>
            <a:pPr marL="0" indent="0">
              <a:buNone/>
            </a:pPr>
            <a:r>
              <a:rPr lang="en-US" sz="1050" dirty="0">
                <a:solidFill>
                  <a:srgbClr val="3A4A6A"/>
                </a:solidFill>
              </a:rPr>
              <a:t>Comitati tecnico-etici territoriali a supporto delle scuole. Coinvolgimento attivo delle famiglie per prevenire dipendenze digitali, opacità algoritmica e condizionamento dei minori.</a:t>
            </a:r>
            <a:endParaRPr lang="en-US" sz="1050" dirty="0"/>
          </a:p>
        </p:txBody>
      </p:sp>
    </p:spTree>
    <p:extLst>
      <p:ext uri="{BB962C8B-B14F-4D97-AF65-F5344CB8AC3E}">
        <p14:creationId xmlns:p14="http://schemas.microsoft.com/office/powerpoint/2010/main" val="855995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496119" y="169067"/>
            <a:ext cx="975940" cy="192286"/>
          </a:xfrm>
          <a:prstGeom prst="roundRect">
            <a:avLst>
              <a:gd name="adj" fmla="val 6635"/>
            </a:avLst>
          </a:prstGeom>
          <a:noFill/>
          <a:ln w="4763">
            <a:solidFill>
              <a:srgbClr val="2150FE"/>
            </a:solidFill>
            <a:prstDash val="solid"/>
          </a:ln>
        </p:spPr>
        <p:txBody>
          <a:bodyPr/>
          <a:lstStyle/>
          <a:p>
            <a:endParaRPr lang="it-IT"/>
          </a:p>
        </p:txBody>
      </p:sp>
      <p:sp>
        <p:nvSpPr>
          <p:cNvPr id="3" name="Text 1"/>
          <p:cNvSpPr/>
          <p:nvPr/>
        </p:nvSpPr>
        <p:spPr>
          <a:xfrm>
            <a:off x="564654" y="205679"/>
            <a:ext cx="838870" cy="119063"/>
          </a:xfrm>
          <a:prstGeom prst="rect">
            <a:avLst/>
          </a:prstGeom>
          <a:noFill/>
          <a:ln/>
        </p:spPr>
        <p:txBody>
          <a:bodyPr wrap="none" lIns="0" tIns="0" rIns="0" bIns="0" rtlCol="0" anchor="t"/>
          <a:lstStyle/>
          <a:p>
            <a:pPr marL="0" indent="0" algn="l">
              <a:lnSpc>
                <a:spcPts val="900"/>
              </a:lnSpc>
              <a:buNone/>
            </a:pPr>
            <a:r>
              <a:rPr lang="en-US" sz="650" dirty="0">
                <a:solidFill>
                  <a:srgbClr val="2150FE"/>
                </a:solidFill>
                <a:latin typeface="Heebo" pitchFamily="34" charset="0"/>
                <a:ea typeface="Heebo" pitchFamily="34" charset="-122"/>
                <a:cs typeface="Heebo" pitchFamily="34" charset="-120"/>
              </a:rPr>
              <a:t>QUADRO NORMATIVO</a:t>
            </a:r>
            <a:endParaRPr lang="en-US" sz="650" dirty="0"/>
          </a:p>
        </p:txBody>
      </p:sp>
      <p:sp>
        <p:nvSpPr>
          <p:cNvPr id="4" name="Text 2"/>
          <p:cNvSpPr/>
          <p:nvPr/>
        </p:nvSpPr>
        <p:spPr>
          <a:xfrm>
            <a:off x="496119" y="404439"/>
            <a:ext cx="4403303" cy="332259"/>
          </a:xfrm>
          <a:prstGeom prst="rect">
            <a:avLst/>
          </a:prstGeom>
          <a:noFill/>
          <a:ln/>
        </p:spPr>
        <p:txBody>
          <a:bodyPr wrap="none" lIns="0" tIns="0" rIns="0" bIns="0" rtlCol="0" anchor="t"/>
          <a:lstStyle/>
          <a:p>
            <a:pPr marL="0" indent="0" algn="l">
              <a:lnSpc>
                <a:spcPts val="2600"/>
              </a:lnSpc>
              <a:buNone/>
            </a:pPr>
            <a:r>
              <a:rPr lang="en-US" sz="2050" dirty="0">
                <a:solidFill>
                  <a:srgbClr val="152D47"/>
                </a:solidFill>
                <a:latin typeface="Crimson Pro Semi Bold" pitchFamily="34" charset="0"/>
                <a:ea typeface="Crimson Pro Semi Bold" pitchFamily="34" charset="-122"/>
                <a:cs typeface="Crimson Pro Semi Bold" pitchFamily="34" charset="-120"/>
              </a:rPr>
              <a:t>Interventi normativi europei e nazionali</a:t>
            </a:r>
            <a:endParaRPr lang="en-US" sz="2050" dirty="0"/>
          </a:p>
        </p:txBody>
      </p:sp>
      <p:sp>
        <p:nvSpPr>
          <p:cNvPr id="5" name="Shape 3"/>
          <p:cNvSpPr/>
          <p:nvPr/>
        </p:nvSpPr>
        <p:spPr>
          <a:xfrm>
            <a:off x="496119" y="743471"/>
            <a:ext cx="8151763" cy="637952"/>
          </a:xfrm>
          <a:prstGeom prst="roundRect">
            <a:avLst>
              <a:gd name="adj" fmla="val 2500"/>
            </a:avLst>
          </a:prstGeom>
          <a:solidFill>
            <a:srgbClr val="FFFFFF"/>
          </a:solidFill>
          <a:ln w="14288">
            <a:solidFill>
              <a:srgbClr val="D8D4D4"/>
            </a:solidFill>
            <a:prstDash val="solid"/>
          </a:ln>
        </p:spPr>
        <p:txBody>
          <a:bodyPr/>
          <a:lstStyle/>
          <a:p>
            <a:endParaRPr lang="it-IT"/>
          </a:p>
        </p:txBody>
      </p:sp>
      <p:sp>
        <p:nvSpPr>
          <p:cNvPr id="6" name="Shape 4"/>
          <p:cNvSpPr/>
          <p:nvPr/>
        </p:nvSpPr>
        <p:spPr>
          <a:xfrm>
            <a:off x="517216" y="743471"/>
            <a:ext cx="425276" cy="609377"/>
          </a:xfrm>
          <a:prstGeom prst="rect">
            <a:avLst/>
          </a:prstGeom>
          <a:solidFill>
            <a:srgbClr val="F2EEEE"/>
          </a:solidFill>
          <a:ln/>
        </p:spPr>
        <p:txBody>
          <a:bodyPr/>
          <a:lstStyle/>
          <a:p>
            <a:endParaRPr lang="it-IT"/>
          </a:p>
        </p:txBody>
      </p:sp>
      <p:sp>
        <p:nvSpPr>
          <p:cNvPr id="7" name="Text 5"/>
          <p:cNvSpPr/>
          <p:nvPr/>
        </p:nvSpPr>
        <p:spPr>
          <a:xfrm>
            <a:off x="1015380" y="830833"/>
            <a:ext cx="1460078" cy="140269"/>
          </a:xfrm>
          <a:prstGeom prst="rect">
            <a:avLst/>
          </a:prstGeom>
          <a:noFill/>
          <a:ln/>
        </p:spPr>
        <p:txBody>
          <a:bodyPr wrap="none" lIns="0" tIns="0" rIns="0" bIns="0" rtlCol="0" anchor="t"/>
          <a:lstStyle/>
          <a:p>
            <a:pPr marL="0" indent="0" algn="l">
              <a:lnSpc>
                <a:spcPts val="1300"/>
              </a:lnSpc>
              <a:buNone/>
            </a:pPr>
            <a:r>
              <a:rPr lang="en-US" sz="1000" dirty="0">
                <a:solidFill>
                  <a:srgbClr val="4C4C4D"/>
                </a:solidFill>
                <a:latin typeface="Crimson Pro Semi Bold" pitchFamily="34" charset="0"/>
                <a:ea typeface="Crimson Pro Semi Bold" pitchFamily="34" charset="-122"/>
                <a:cs typeface="Crimson Pro Semi Bold" pitchFamily="34" charset="-120"/>
              </a:rPr>
              <a:t>GDPR — Reg. UE 679/2016</a:t>
            </a:r>
            <a:endParaRPr lang="en-US" sz="1000" dirty="0"/>
          </a:p>
        </p:txBody>
      </p:sp>
      <p:sp>
        <p:nvSpPr>
          <p:cNvPr id="8" name="Text 6"/>
          <p:cNvSpPr/>
          <p:nvPr/>
        </p:nvSpPr>
        <p:spPr>
          <a:xfrm>
            <a:off x="1015379" y="1121058"/>
            <a:ext cx="7511951" cy="148828"/>
          </a:xfrm>
          <a:prstGeom prst="rect">
            <a:avLst/>
          </a:prstGeom>
          <a:noFill/>
          <a:ln/>
        </p:spPr>
        <p:txBody>
          <a:bodyPr wrap="none" lIns="0" tIns="0" rIns="0" bIns="0" rtlCol="0" anchor="t"/>
          <a:lstStyle/>
          <a:p>
            <a:pPr marL="0" indent="0" algn="l">
              <a:lnSpc>
                <a:spcPts val="1150"/>
              </a:lnSpc>
              <a:buNone/>
            </a:pPr>
            <a:r>
              <a:rPr lang="en-US" sz="800" dirty="0">
                <a:solidFill>
                  <a:srgbClr val="4C4C4D"/>
                </a:solidFill>
                <a:latin typeface="Heebo" pitchFamily="34" charset="0"/>
                <a:ea typeface="Heebo" pitchFamily="34" charset="-122"/>
                <a:cs typeface="Heebo" pitchFamily="34" charset="-120"/>
              </a:rPr>
              <a:t>Disciplina generale sulla protezione dei dati personali nell'UE. Costituisce la base fondamentale per la regolamentazione dell'intelligenza artificiale in Europa.</a:t>
            </a:r>
            <a:endParaRPr lang="en-US" sz="800" dirty="0"/>
          </a:p>
        </p:txBody>
      </p:sp>
      <p:sp>
        <p:nvSpPr>
          <p:cNvPr id="9" name="Shape 7"/>
          <p:cNvSpPr/>
          <p:nvPr/>
        </p:nvSpPr>
        <p:spPr>
          <a:xfrm>
            <a:off x="496119" y="1429197"/>
            <a:ext cx="8151763" cy="637952"/>
          </a:xfrm>
          <a:prstGeom prst="roundRect">
            <a:avLst>
              <a:gd name="adj" fmla="val 2500"/>
            </a:avLst>
          </a:prstGeom>
          <a:solidFill>
            <a:srgbClr val="FFFFFF"/>
          </a:solidFill>
          <a:ln w="14288">
            <a:solidFill>
              <a:srgbClr val="D8D4D4"/>
            </a:solidFill>
            <a:prstDash val="solid"/>
          </a:ln>
        </p:spPr>
        <p:txBody>
          <a:bodyPr/>
          <a:lstStyle/>
          <a:p>
            <a:endParaRPr lang="it-IT"/>
          </a:p>
        </p:txBody>
      </p:sp>
      <p:sp>
        <p:nvSpPr>
          <p:cNvPr id="10" name="Shape 8"/>
          <p:cNvSpPr/>
          <p:nvPr/>
        </p:nvSpPr>
        <p:spPr>
          <a:xfrm>
            <a:off x="509124" y="1436415"/>
            <a:ext cx="425276" cy="609377"/>
          </a:xfrm>
          <a:prstGeom prst="rect">
            <a:avLst/>
          </a:prstGeom>
          <a:solidFill>
            <a:srgbClr val="F2EEEE"/>
          </a:solidFill>
          <a:ln/>
        </p:spPr>
        <p:txBody>
          <a:bodyPr/>
          <a:lstStyle/>
          <a:p>
            <a:endParaRPr lang="it-IT"/>
          </a:p>
        </p:txBody>
      </p:sp>
      <p:sp>
        <p:nvSpPr>
          <p:cNvPr id="11" name="Text 9"/>
          <p:cNvSpPr/>
          <p:nvPr/>
        </p:nvSpPr>
        <p:spPr>
          <a:xfrm>
            <a:off x="1001538" y="1481381"/>
            <a:ext cx="1543422" cy="166092"/>
          </a:xfrm>
          <a:prstGeom prst="rect">
            <a:avLst/>
          </a:prstGeom>
          <a:noFill/>
          <a:ln/>
        </p:spPr>
        <p:txBody>
          <a:bodyPr wrap="none" lIns="0" tIns="0" rIns="0" bIns="0" rtlCol="0" anchor="t"/>
          <a:lstStyle/>
          <a:p>
            <a:pPr marL="0" indent="0" algn="l">
              <a:lnSpc>
                <a:spcPts val="1300"/>
              </a:lnSpc>
              <a:buNone/>
            </a:pPr>
            <a:r>
              <a:rPr lang="en-US" sz="1000" dirty="0">
                <a:solidFill>
                  <a:srgbClr val="4C4C4D"/>
                </a:solidFill>
                <a:latin typeface="Crimson Pro Semi Bold" pitchFamily="34" charset="0"/>
                <a:ea typeface="Crimson Pro Semi Bold" pitchFamily="34" charset="-122"/>
                <a:cs typeface="Crimson Pro Semi Bold" pitchFamily="34" charset="-120"/>
              </a:rPr>
              <a:t>AI Act — Reg. UE 1689/2024</a:t>
            </a:r>
            <a:endParaRPr lang="en-US" sz="1000" dirty="0"/>
          </a:p>
        </p:txBody>
      </p:sp>
      <p:sp>
        <p:nvSpPr>
          <p:cNvPr id="12" name="Text 10"/>
          <p:cNvSpPr/>
          <p:nvPr/>
        </p:nvSpPr>
        <p:spPr>
          <a:xfrm>
            <a:off x="1001538" y="1764916"/>
            <a:ext cx="7511951" cy="148828"/>
          </a:xfrm>
          <a:prstGeom prst="rect">
            <a:avLst/>
          </a:prstGeom>
          <a:noFill/>
          <a:ln/>
        </p:spPr>
        <p:txBody>
          <a:bodyPr wrap="none" lIns="0" tIns="0" rIns="0" bIns="0" rtlCol="0" anchor="t"/>
          <a:lstStyle/>
          <a:p>
            <a:pPr>
              <a:lnSpc>
                <a:spcPts val="1150"/>
              </a:lnSpc>
            </a:pPr>
            <a:r>
              <a:rPr lang="en-US" sz="800" dirty="0">
                <a:solidFill>
                  <a:srgbClr val="4C4C4D"/>
                </a:solidFill>
                <a:latin typeface="Heebo" pitchFamily="34" charset="0"/>
                <a:ea typeface="Heebo" pitchFamily="34" charset="-122"/>
                <a:cs typeface="Heebo" pitchFamily="34" charset="-120"/>
              </a:rPr>
              <a:t>Primo quadro normativo organico sullo sviluppo e utilizzo dell'IA nel mercato europeo. Introduce un approccio basato </a:t>
            </a:r>
            <a:r>
              <a:rPr lang="en-US" sz="800" dirty="0" err="1">
                <a:solidFill>
                  <a:srgbClr val="4C4C4D"/>
                </a:solidFill>
                <a:latin typeface="Heebo" pitchFamily="34" charset="0"/>
                <a:ea typeface="Heebo" pitchFamily="34" charset="-122"/>
                <a:cs typeface="Heebo" pitchFamily="34" charset="-120"/>
              </a:rPr>
              <a:t>sul</a:t>
            </a:r>
            <a:r>
              <a:rPr lang="en-US" sz="800" dirty="0">
                <a:solidFill>
                  <a:srgbClr val="4C4C4D"/>
                </a:solidFill>
                <a:latin typeface="Heebo" pitchFamily="34" charset="0"/>
                <a:ea typeface="Heebo" pitchFamily="34" charset="-122"/>
                <a:cs typeface="Heebo" pitchFamily="34" charset="-120"/>
              </a:rPr>
              <a:t> </a:t>
            </a:r>
            <a:r>
              <a:rPr lang="en-US" sz="800" dirty="0" err="1">
                <a:solidFill>
                  <a:srgbClr val="4C4C4D"/>
                </a:solidFill>
                <a:latin typeface="Heebo" pitchFamily="34" charset="0"/>
                <a:ea typeface="Heebo" pitchFamily="34" charset="-122"/>
                <a:cs typeface="Heebo" pitchFamily="34" charset="-120"/>
              </a:rPr>
              <a:t>rischio</a:t>
            </a:r>
            <a:r>
              <a:rPr lang="en-US" sz="800" dirty="0">
                <a:solidFill>
                  <a:srgbClr val="4C4C4D"/>
                </a:solidFill>
                <a:latin typeface="Heebo" pitchFamily="34" charset="0"/>
                <a:ea typeface="Heebo" pitchFamily="34" charset="-122"/>
                <a:cs typeface="Heebo" pitchFamily="34" charset="-120"/>
              </a:rPr>
              <a:t> </a:t>
            </a:r>
            <a:r>
              <a:rPr lang="en-US" sz="800" b="1" dirty="0" err="1">
                <a:solidFill>
                  <a:srgbClr val="4C4C4D"/>
                </a:solidFill>
                <a:latin typeface="Heebo" pitchFamily="34" charset="0"/>
                <a:ea typeface="Heebo" pitchFamily="34" charset="-122"/>
                <a:cs typeface="Heebo" pitchFamily="34" charset="-120"/>
              </a:rPr>
              <a:t>Luglio</a:t>
            </a:r>
            <a:r>
              <a:rPr lang="en-US" sz="800" b="1" dirty="0">
                <a:solidFill>
                  <a:srgbClr val="4C4C4D"/>
                </a:solidFill>
                <a:latin typeface="Heebo" pitchFamily="34" charset="0"/>
                <a:ea typeface="Heebo" pitchFamily="34" charset="-122"/>
                <a:cs typeface="Heebo" pitchFamily="34" charset="-120"/>
              </a:rPr>
              <a:t> 2024</a:t>
            </a:r>
            <a:r>
              <a:rPr lang="en-US" sz="800" dirty="0">
                <a:solidFill>
                  <a:srgbClr val="4C4C4D"/>
                </a:solidFill>
                <a:latin typeface="Heebo" pitchFamily="34" charset="0"/>
                <a:ea typeface="Heebo" pitchFamily="34" charset="-122"/>
                <a:cs typeface="Heebo" pitchFamily="34" charset="-120"/>
              </a:rPr>
              <a:t>.</a:t>
            </a:r>
            <a:endParaRPr lang="en-US" sz="800" dirty="0"/>
          </a:p>
        </p:txBody>
      </p:sp>
      <p:sp>
        <p:nvSpPr>
          <p:cNvPr id="13" name="Shape 11"/>
          <p:cNvSpPr/>
          <p:nvPr/>
        </p:nvSpPr>
        <p:spPr>
          <a:xfrm>
            <a:off x="517216" y="2124186"/>
            <a:ext cx="8151763" cy="637952"/>
          </a:xfrm>
          <a:prstGeom prst="roundRect">
            <a:avLst>
              <a:gd name="adj" fmla="val 2500"/>
            </a:avLst>
          </a:prstGeom>
          <a:solidFill>
            <a:srgbClr val="FFFFFF"/>
          </a:solidFill>
          <a:ln w="14288">
            <a:solidFill>
              <a:srgbClr val="D8D4D4"/>
            </a:solidFill>
            <a:prstDash val="solid"/>
          </a:ln>
        </p:spPr>
        <p:txBody>
          <a:bodyPr/>
          <a:lstStyle/>
          <a:p>
            <a:endParaRPr lang="it-IT"/>
          </a:p>
        </p:txBody>
      </p:sp>
      <p:sp>
        <p:nvSpPr>
          <p:cNvPr id="14" name="Shape 12"/>
          <p:cNvSpPr/>
          <p:nvPr/>
        </p:nvSpPr>
        <p:spPr>
          <a:xfrm>
            <a:off x="517216" y="2138288"/>
            <a:ext cx="425276" cy="609377"/>
          </a:xfrm>
          <a:prstGeom prst="rect">
            <a:avLst/>
          </a:prstGeom>
          <a:solidFill>
            <a:srgbClr val="F2EEEE"/>
          </a:solidFill>
          <a:ln/>
        </p:spPr>
        <p:txBody>
          <a:bodyPr/>
          <a:lstStyle/>
          <a:p>
            <a:endParaRPr lang="it-IT"/>
          </a:p>
        </p:txBody>
      </p:sp>
      <p:sp>
        <p:nvSpPr>
          <p:cNvPr id="15" name="Text 13"/>
          <p:cNvSpPr/>
          <p:nvPr/>
        </p:nvSpPr>
        <p:spPr>
          <a:xfrm>
            <a:off x="1010628" y="2174175"/>
            <a:ext cx="1329035" cy="166092"/>
          </a:xfrm>
          <a:prstGeom prst="rect">
            <a:avLst/>
          </a:prstGeom>
          <a:noFill/>
          <a:ln/>
        </p:spPr>
        <p:txBody>
          <a:bodyPr wrap="none" lIns="0" tIns="0" rIns="0" bIns="0" rtlCol="0" anchor="t"/>
          <a:lstStyle/>
          <a:p>
            <a:pPr marL="0" indent="0" algn="l">
              <a:lnSpc>
                <a:spcPts val="1300"/>
              </a:lnSpc>
              <a:buNone/>
            </a:pPr>
            <a:r>
              <a:rPr lang="en-US" sz="1000" dirty="0">
                <a:solidFill>
                  <a:srgbClr val="4C4C4D"/>
                </a:solidFill>
                <a:latin typeface="Crimson Pro Semi Bold" pitchFamily="34" charset="0"/>
                <a:ea typeface="Crimson Pro Semi Bold" pitchFamily="34" charset="-122"/>
                <a:cs typeface="Crimson Pro Semi Bold" pitchFamily="34" charset="-120"/>
              </a:rPr>
              <a:t>DDL n°78/2024</a:t>
            </a:r>
            <a:endParaRPr lang="en-US" sz="1000" dirty="0"/>
          </a:p>
        </p:txBody>
      </p:sp>
      <p:sp>
        <p:nvSpPr>
          <p:cNvPr id="16" name="Text 14"/>
          <p:cNvSpPr/>
          <p:nvPr/>
        </p:nvSpPr>
        <p:spPr>
          <a:xfrm>
            <a:off x="993933" y="2397304"/>
            <a:ext cx="7511951" cy="148828"/>
          </a:xfrm>
          <a:prstGeom prst="rect">
            <a:avLst/>
          </a:prstGeom>
          <a:noFill/>
          <a:ln/>
        </p:spPr>
        <p:txBody>
          <a:bodyPr wrap="none" lIns="0" tIns="0" rIns="0" bIns="0" rtlCol="0" anchor="t"/>
          <a:lstStyle/>
          <a:p>
            <a:pPr marL="0" indent="0" algn="l">
              <a:lnSpc>
                <a:spcPts val="1150"/>
              </a:lnSpc>
              <a:buNone/>
            </a:pPr>
            <a:r>
              <a:rPr lang="en-US" sz="800" dirty="0">
                <a:solidFill>
                  <a:srgbClr val="4C4C4D"/>
                </a:solidFill>
                <a:latin typeface="Heebo" pitchFamily="34" charset="0"/>
                <a:ea typeface="Heebo" pitchFamily="34" charset="-122"/>
                <a:cs typeface="Heebo" pitchFamily="34" charset="-120"/>
              </a:rPr>
              <a:t>Proposta normativa nazionale del Consiglio dei Ministri per l'implementazione italiana delle regole europee sull'intelligenza artificiale.</a:t>
            </a:r>
            <a:endParaRPr lang="en-US" sz="800" dirty="0"/>
          </a:p>
        </p:txBody>
      </p:sp>
      <p:sp>
        <p:nvSpPr>
          <p:cNvPr id="17" name="Shape 15"/>
          <p:cNvSpPr/>
          <p:nvPr/>
        </p:nvSpPr>
        <p:spPr>
          <a:xfrm>
            <a:off x="517216" y="2831300"/>
            <a:ext cx="8151763" cy="637952"/>
          </a:xfrm>
          <a:prstGeom prst="roundRect">
            <a:avLst>
              <a:gd name="adj" fmla="val 2500"/>
            </a:avLst>
          </a:prstGeom>
          <a:solidFill>
            <a:srgbClr val="FFFFFF"/>
          </a:solidFill>
          <a:ln w="14288">
            <a:solidFill>
              <a:srgbClr val="D8D4D4"/>
            </a:solidFill>
            <a:prstDash val="solid"/>
          </a:ln>
        </p:spPr>
        <p:txBody>
          <a:bodyPr/>
          <a:lstStyle/>
          <a:p>
            <a:endParaRPr lang="it-IT"/>
          </a:p>
        </p:txBody>
      </p:sp>
      <p:sp>
        <p:nvSpPr>
          <p:cNvPr id="18" name="Shape 16"/>
          <p:cNvSpPr/>
          <p:nvPr/>
        </p:nvSpPr>
        <p:spPr>
          <a:xfrm>
            <a:off x="522710" y="2845587"/>
            <a:ext cx="425276" cy="609377"/>
          </a:xfrm>
          <a:prstGeom prst="rect">
            <a:avLst/>
          </a:prstGeom>
          <a:solidFill>
            <a:srgbClr val="F2EEEE"/>
          </a:solidFill>
          <a:ln/>
        </p:spPr>
        <p:txBody>
          <a:bodyPr/>
          <a:lstStyle/>
          <a:p>
            <a:endParaRPr lang="it-IT"/>
          </a:p>
        </p:txBody>
      </p:sp>
      <p:sp>
        <p:nvSpPr>
          <p:cNvPr id="19" name="Text 17"/>
          <p:cNvSpPr/>
          <p:nvPr/>
        </p:nvSpPr>
        <p:spPr>
          <a:xfrm>
            <a:off x="977625" y="2844757"/>
            <a:ext cx="1485900" cy="166092"/>
          </a:xfrm>
          <a:prstGeom prst="rect">
            <a:avLst/>
          </a:prstGeom>
          <a:noFill/>
          <a:ln/>
        </p:spPr>
        <p:txBody>
          <a:bodyPr wrap="none" lIns="0" tIns="0" rIns="0" bIns="0" rtlCol="0" anchor="t"/>
          <a:lstStyle/>
          <a:p>
            <a:pPr marL="0" indent="0" algn="l">
              <a:lnSpc>
                <a:spcPts val="1300"/>
              </a:lnSpc>
              <a:buNone/>
            </a:pPr>
            <a:r>
              <a:rPr lang="en-US" sz="1000" dirty="0">
                <a:solidFill>
                  <a:srgbClr val="4C4C4D"/>
                </a:solidFill>
                <a:latin typeface="Crimson Pro Semi Bold" pitchFamily="34" charset="0"/>
                <a:ea typeface="Crimson Pro Semi Bold" pitchFamily="34" charset="-122"/>
                <a:cs typeface="Crimson Pro Semi Bold" pitchFamily="34" charset="-120"/>
              </a:rPr>
              <a:t>Linee Guida MIM 166/2025</a:t>
            </a:r>
            <a:endParaRPr lang="en-US" sz="1000" dirty="0"/>
          </a:p>
        </p:txBody>
      </p:sp>
      <p:sp>
        <p:nvSpPr>
          <p:cNvPr id="20" name="Text 18"/>
          <p:cNvSpPr/>
          <p:nvPr/>
        </p:nvSpPr>
        <p:spPr>
          <a:xfrm>
            <a:off x="953480" y="3047517"/>
            <a:ext cx="7511951" cy="148828"/>
          </a:xfrm>
          <a:prstGeom prst="rect">
            <a:avLst/>
          </a:prstGeom>
          <a:noFill/>
          <a:ln/>
        </p:spPr>
        <p:txBody>
          <a:bodyPr wrap="none" lIns="0" tIns="0" rIns="0" bIns="0" rtlCol="0" anchor="t"/>
          <a:lstStyle/>
          <a:p>
            <a:pPr>
              <a:lnSpc>
                <a:spcPts val="1150"/>
              </a:lnSpc>
            </a:pPr>
            <a:r>
              <a:rPr lang="en-US" sz="800" dirty="0">
                <a:solidFill>
                  <a:srgbClr val="4C4C4D"/>
                </a:solidFill>
                <a:latin typeface="Heebo" pitchFamily="34" charset="0"/>
                <a:ea typeface="Heebo" pitchFamily="34" charset="-122"/>
                <a:cs typeface="Heebo" pitchFamily="34" charset="-120"/>
              </a:rPr>
              <a:t>Direttive ministeriali per l'utilizzo dell'IA nel contesto educativo e </a:t>
            </a:r>
            <a:r>
              <a:rPr lang="en-US" sz="800" dirty="0" err="1">
                <a:solidFill>
                  <a:srgbClr val="4C4C4D"/>
                </a:solidFill>
                <a:latin typeface="Heebo" pitchFamily="34" charset="0"/>
                <a:ea typeface="Heebo" pitchFamily="34" charset="-122"/>
                <a:cs typeface="Heebo" pitchFamily="34" charset="-120"/>
              </a:rPr>
              <a:t>formativo</a:t>
            </a:r>
            <a:r>
              <a:rPr lang="en-US" sz="800" dirty="0">
                <a:solidFill>
                  <a:srgbClr val="4C4C4D"/>
                </a:solidFill>
                <a:latin typeface="Heebo" pitchFamily="34" charset="0"/>
                <a:ea typeface="Heebo" pitchFamily="34" charset="-122"/>
                <a:cs typeface="Heebo" pitchFamily="34" charset="-120"/>
              </a:rPr>
              <a:t> Italiano </a:t>
            </a:r>
            <a:r>
              <a:rPr lang="en-US" sz="800" b="1" dirty="0">
                <a:solidFill>
                  <a:srgbClr val="4C4C4D"/>
                </a:solidFill>
                <a:latin typeface="Heebo" pitchFamily="34" charset="0"/>
                <a:ea typeface="Heebo" pitchFamily="34" charset="-122"/>
                <a:cs typeface="Heebo" pitchFamily="34" charset="-120"/>
              </a:rPr>
              <a:t>9 </a:t>
            </a:r>
            <a:r>
              <a:rPr lang="en-US" sz="800" b="1" dirty="0" err="1">
                <a:solidFill>
                  <a:srgbClr val="4C4C4D"/>
                </a:solidFill>
                <a:latin typeface="Heebo" pitchFamily="34" charset="0"/>
                <a:ea typeface="Heebo" pitchFamily="34" charset="-122"/>
                <a:cs typeface="Heebo" pitchFamily="34" charset="-120"/>
              </a:rPr>
              <a:t>agosto</a:t>
            </a:r>
            <a:r>
              <a:rPr lang="en-US" sz="800" b="1" dirty="0">
                <a:solidFill>
                  <a:srgbClr val="4C4C4D"/>
                </a:solidFill>
                <a:latin typeface="Heebo" pitchFamily="34" charset="0"/>
                <a:ea typeface="Heebo" pitchFamily="34" charset="-122"/>
                <a:cs typeface="Heebo" pitchFamily="34" charset="-120"/>
              </a:rPr>
              <a:t> 2025</a:t>
            </a:r>
            <a:r>
              <a:rPr lang="en-US" sz="800" dirty="0">
                <a:solidFill>
                  <a:srgbClr val="4C4C4D"/>
                </a:solidFill>
                <a:latin typeface="Heebo" pitchFamily="34" charset="0"/>
                <a:ea typeface="Heebo" pitchFamily="34" charset="-122"/>
                <a:cs typeface="Heebo" pitchFamily="34" charset="-120"/>
              </a:rPr>
              <a:t>.</a:t>
            </a:r>
            <a:endParaRPr lang="en-US" sz="800" dirty="0"/>
          </a:p>
        </p:txBody>
      </p:sp>
      <p:sp>
        <p:nvSpPr>
          <p:cNvPr id="21" name="Shape 19"/>
          <p:cNvSpPr/>
          <p:nvPr/>
        </p:nvSpPr>
        <p:spPr>
          <a:xfrm>
            <a:off x="513755" y="3505330"/>
            <a:ext cx="8151763" cy="637952"/>
          </a:xfrm>
          <a:prstGeom prst="roundRect">
            <a:avLst>
              <a:gd name="adj" fmla="val 2500"/>
            </a:avLst>
          </a:prstGeom>
          <a:solidFill>
            <a:srgbClr val="FFFFFF"/>
          </a:solidFill>
          <a:ln w="14288">
            <a:solidFill>
              <a:srgbClr val="D8D4D4"/>
            </a:solidFill>
            <a:prstDash val="solid"/>
          </a:ln>
        </p:spPr>
        <p:txBody>
          <a:bodyPr/>
          <a:lstStyle/>
          <a:p>
            <a:endParaRPr lang="it-IT"/>
          </a:p>
        </p:txBody>
      </p:sp>
      <p:sp>
        <p:nvSpPr>
          <p:cNvPr id="22" name="Shape 20"/>
          <p:cNvSpPr/>
          <p:nvPr/>
        </p:nvSpPr>
        <p:spPr>
          <a:xfrm>
            <a:off x="528204" y="3519617"/>
            <a:ext cx="425276" cy="609377"/>
          </a:xfrm>
          <a:prstGeom prst="rect">
            <a:avLst/>
          </a:prstGeom>
          <a:solidFill>
            <a:srgbClr val="F2EEEE"/>
          </a:solidFill>
          <a:ln/>
        </p:spPr>
        <p:txBody>
          <a:bodyPr/>
          <a:lstStyle/>
          <a:p>
            <a:endParaRPr lang="it-IT"/>
          </a:p>
        </p:txBody>
      </p:sp>
      <p:sp>
        <p:nvSpPr>
          <p:cNvPr id="23" name="Text 21"/>
          <p:cNvSpPr/>
          <p:nvPr/>
        </p:nvSpPr>
        <p:spPr>
          <a:xfrm>
            <a:off x="1015380" y="3477853"/>
            <a:ext cx="1329035" cy="166092"/>
          </a:xfrm>
          <a:prstGeom prst="rect">
            <a:avLst/>
          </a:prstGeom>
          <a:noFill/>
          <a:ln/>
        </p:spPr>
        <p:txBody>
          <a:bodyPr wrap="none" lIns="0" tIns="0" rIns="0" bIns="0" rtlCol="0" anchor="t"/>
          <a:lstStyle/>
          <a:p>
            <a:pPr marL="0" indent="0" algn="l">
              <a:lnSpc>
                <a:spcPts val="1300"/>
              </a:lnSpc>
              <a:buNone/>
            </a:pPr>
            <a:r>
              <a:rPr lang="en-US" sz="1000" dirty="0">
                <a:solidFill>
                  <a:srgbClr val="4C4C4D"/>
                </a:solidFill>
                <a:latin typeface="Crimson Pro Semi Bold" pitchFamily="34" charset="0"/>
                <a:ea typeface="Crimson Pro Semi Bold" pitchFamily="34" charset="-122"/>
                <a:cs typeface="Crimson Pro Semi Bold" pitchFamily="34" charset="-120"/>
              </a:rPr>
              <a:t>Legge 132/2025</a:t>
            </a:r>
            <a:endParaRPr lang="en-US" sz="1000" dirty="0"/>
          </a:p>
        </p:txBody>
      </p:sp>
      <p:sp>
        <p:nvSpPr>
          <p:cNvPr id="24" name="Text 22"/>
          <p:cNvSpPr/>
          <p:nvPr/>
        </p:nvSpPr>
        <p:spPr>
          <a:xfrm>
            <a:off x="1001538" y="3668362"/>
            <a:ext cx="7511951" cy="148828"/>
          </a:xfrm>
          <a:prstGeom prst="rect">
            <a:avLst/>
          </a:prstGeom>
          <a:noFill/>
          <a:ln/>
        </p:spPr>
        <p:txBody>
          <a:bodyPr wrap="none" lIns="0" tIns="0" rIns="0" bIns="0" rtlCol="0" anchor="t"/>
          <a:lstStyle/>
          <a:p>
            <a:pPr marL="0" indent="0" algn="l">
              <a:lnSpc>
                <a:spcPts val="1150"/>
              </a:lnSpc>
              <a:buNone/>
            </a:pPr>
            <a:r>
              <a:rPr lang="en-US" sz="800" dirty="0">
                <a:solidFill>
                  <a:srgbClr val="4C4C4D"/>
                </a:solidFill>
                <a:latin typeface="Heebo" pitchFamily="34" charset="0"/>
                <a:ea typeface="Heebo" pitchFamily="34" charset="-122"/>
                <a:cs typeface="Heebo" pitchFamily="34" charset="-120"/>
              </a:rPr>
              <a:t>Normativa nazionale definitiva sui principi e l'applicazione dell'IA in Italia. In vigore dal </a:t>
            </a:r>
            <a:r>
              <a:rPr lang="en-US" sz="800" b="1" dirty="0">
                <a:solidFill>
                  <a:srgbClr val="4C4C4D"/>
                </a:solidFill>
                <a:latin typeface="Heebo" pitchFamily="34" charset="0"/>
                <a:ea typeface="Heebo" pitchFamily="34" charset="-122"/>
                <a:cs typeface="Heebo" pitchFamily="34" charset="-120"/>
              </a:rPr>
              <a:t>10 ottobre 2025</a:t>
            </a:r>
            <a:r>
              <a:rPr lang="en-US" sz="800" dirty="0">
                <a:solidFill>
                  <a:srgbClr val="4C4C4D"/>
                </a:solidFill>
                <a:latin typeface="Heebo" pitchFamily="34" charset="0"/>
                <a:ea typeface="Heebo" pitchFamily="34" charset="-122"/>
                <a:cs typeface="Heebo" pitchFamily="34" charset="-120"/>
              </a:rPr>
              <a:t>.</a:t>
            </a:r>
            <a:endParaRPr lang="en-US" sz="800" dirty="0"/>
          </a:p>
        </p:txBody>
      </p:sp>
      <p:sp>
        <p:nvSpPr>
          <p:cNvPr id="26" name="Shape 19">
            <a:extLst>
              <a:ext uri="{FF2B5EF4-FFF2-40B4-BE49-F238E27FC236}">
                <a16:creationId xmlns:a16="http://schemas.microsoft.com/office/drawing/2014/main" id="{1FA8E0A9-AF03-B5D8-ED12-1E33E2E05034}"/>
              </a:ext>
            </a:extLst>
          </p:cNvPr>
          <p:cNvSpPr/>
          <p:nvPr/>
        </p:nvSpPr>
        <p:spPr>
          <a:xfrm>
            <a:off x="522710" y="4200319"/>
            <a:ext cx="8151763" cy="637952"/>
          </a:xfrm>
          <a:prstGeom prst="roundRect">
            <a:avLst>
              <a:gd name="adj" fmla="val 2500"/>
            </a:avLst>
          </a:prstGeom>
          <a:solidFill>
            <a:srgbClr val="FFFFFF"/>
          </a:solidFill>
          <a:ln w="14288">
            <a:solidFill>
              <a:srgbClr val="D8D4D4"/>
            </a:solidFill>
            <a:prstDash val="solid"/>
          </a:ln>
        </p:spPr>
        <p:txBody>
          <a:bodyPr/>
          <a:lstStyle/>
          <a:p>
            <a:endParaRPr lang="it-IT" dirty="0"/>
          </a:p>
        </p:txBody>
      </p:sp>
      <p:sp>
        <p:nvSpPr>
          <p:cNvPr id="27" name="Shape 20">
            <a:extLst>
              <a:ext uri="{FF2B5EF4-FFF2-40B4-BE49-F238E27FC236}">
                <a16:creationId xmlns:a16="http://schemas.microsoft.com/office/drawing/2014/main" id="{96B0DE05-255F-CEE2-8B31-122ADDEF7C00}"/>
              </a:ext>
            </a:extLst>
          </p:cNvPr>
          <p:cNvSpPr/>
          <p:nvPr/>
        </p:nvSpPr>
        <p:spPr>
          <a:xfrm>
            <a:off x="528204" y="4200319"/>
            <a:ext cx="425276" cy="609377"/>
          </a:xfrm>
          <a:prstGeom prst="rect">
            <a:avLst/>
          </a:prstGeom>
          <a:solidFill>
            <a:srgbClr val="F2EEEE"/>
          </a:solidFill>
          <a:ln/>
        </p:spPr>
        <p:txBody>
          <a:bodyPr/>
          <a:lstStyle/>
          <a:p>
            <a:endParaRPr lang="it-IT"/>
          </a:p>
        </p:txBody>
      </p:sp>
      <p:sp>
        <p:nvSpPr>
          <p:cNvPr id="29" name="CasellaDiTesto 28">
            <a:extLst>
              <a:ext uri="{FF2B5EF4-FFF2-40B4-BE49-F238E27FC236}">
                <a16:creationId xmlns:a16="http://schemas.microsoft.com/office/drawing/2014/main" id="{AB75E476-74FB-272F-6D3E-27A651733E6C}"/>
              </a:ext>
            </a:extLst>
          </p:cNvPr>
          <p:cNvSpPr txBox="1"/>
          <p:nvPr/>
        </p:nvSpPr>
        <p:spPr>
          <a:xfrm>
            <a:off x="942492" y="4198592"/>
            <a:ext cx="4730750" cy="523220"/>
          </a:xfrm>
          <a:prstGeom prst="rect">
            <a:avLst/>
          </a:prstGeom>
          <a:noFill/>
        </p:spPr>
        <p:txBody>
          <a:bodyPr wrap="square" rtlCol="0">
            <a:spAutoFit/>
          </a:bodyPr>
          <a:lstStyle/>
          <a:p>
            <a:r>
              <a:rPr lang="it-IT" sz="1000" dirty="0">
                <a:solidFill>
                  <a:srgbClr val="4C4C4D"/>
                </a:solidFill>
                <a:latin typeface="Crimson Pro Semi Bold" pitchFamily="34" charset="0"/>
              </a:rPr>
              <a:t>Norma UNI 11621-8 30 Aprile 2026</a:t>
            </a:r>
          </a:p>
          <a:p>
            <a:endParaRPr lang="it-IT" sz="1000" dirty="0">
              <a:solidFill>
                <a:srgbClr val="4C4C4D"/>
              </a:solidFill>
              <a:latin typeface="Crimson Pro Semi Bold" pitchFamily="34" charset="0"/>
            </a:endParaRPr>
          </a:p>
          <a:p>
            <a:r>
              <a:rPr lang="it-IT" sz="800" dirty="0">
                <a:solidFill>
                  <a:srgbClr val="4C4C4D"/>
                </a:solidFill>
                <a:latin typeface="Heebo" pitchFamily="34" charset="0"/>
                <a:cs typeface="Heebo" pitchFamily="34" charset="-120"/>
              </a:rPr>
              <a:t>definisce i profili di ruolo professionale operanti nel settore dell’Intelligenza Artificiale</a:t>
            </a:r>
          </a:p>
        </p:txBody>
      </p:sp>
      <p:pic>
        <p:nvPicPr>
          <p:cNvPr id="28" name="Immagine 27">
            <a:extLst>
              <a:ext uri="{FF2B5EF4-FFF2-40B4-BE49-F238E27FC236}">
                <a16:creationId xmlns:a16="http://schemas.microsoft.com/office/drawing/2014/main" id="{41F6A7EF-758C-9A0C-1201-7788DFC19D46}"/>
              </a:ext>
            </a:extLst>
          </p:cNvPr>
          <p:cNvPicPr>
            <a:picLocks noChangeAspect="1"/>
          </p:cNvPicPr>
          <p:nvPr/>
        </p:nvPicPr>
        <p:blipFill>
          <a:blip r:embed="rId3"/>
          <a:stretch>
            <a:fillRect/>
          </a:stretch>
        </p:blipFill>
        <p:spPr>
          <a:xfrm>
            <a:off x="7455511" y="62840"/>
            <a:ext cx="1218962" cy="430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481533"/>
            <a:ext cx="6223769" cy="420886"/>
          </a:xfrm>
          <a:prstGeom prst="rect">
            <a:avLst/>
          </a:prstGeom>
          <a:noFill/>
          <a:ln/>
        </p:spPr>
        <p:txBody>
          <a:bodyPr wrap="none" lIns="0" tIns="0" rIns="0" bIns="0" rtlCol="0" anchor="t"/>
          <a:lstStyle/>
          <a:p>
            <a:pPr marL="0" indent="0" algn="l">
              <a:lnSpc>
                <a:spcPts val="3300"/>
              </a:lnSpc>
              <a:buNone/>
            </a:pPr>
            <a:r>
              <a:rPr lang="en-US" sz="2650" dirty="0">
                <a:solidFill>
                  <a:srgbClr val="152D47"/>
                </a:solidFill>
                <a:latin typeface="Crimson Pro Semi Bold" pitchFamily="34" charset="0"/>
                <a:ea typeface="Crimson Pro Semi Bold" pitchFamily="34" charset="-122"/>
                <a:cs typeface="Crimson Pro Semi Bold" pitchFamily="34" charset="-120"/>
              </a:rPr>
              <a:t>Rispetto della privacy nell'uso pratico dell'IA</a:t>
            </a:r>
            <a:endParaRPr lang="en-US" sz="26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19" y="1158255"/>
            <a:ext cx="336649" cy="336649"/>
          </a:xfrm>
          <a:prstGeom prst="rect">
            <a:avLst/>
          </a:prstGeom>
        </p:spPr>
      </p:pic>
      <p:sp>
        <p:nvSpPr>
          <p:cNvPr id="4" name="Text 1"/>
          <p:cNvSpPr/>
          <p:nvPr/>
        </p:nvSpPr>
        <p:spPr>
          <a:xfrm>
            <a:off x="496119" y="1654820"/>
            <a:ext cx="2426196" cy="210369"/>
          </a:xfrm>
          <a:prstGeom prst="rect">
            <a:avLst/>
          </a:prstGeom>
          <a:noFill/>
          <a:ln/>
        </p:spPr>
        <p:txBody>
          <a:bodyPr wrap="none" lIns="0" tIns="0" rIns="0" bIns="0" rtlCol="0" anchor="t"/>
          <a:lstStyle/>
          <a:p>
            <a:pPr marL="0" indent="0" algn="l">
              <a:lnSpc>
                <a:spcPts val="1650"/>
              </a:lnSpc>
              <a:buNone/>
            </a:pPr>
            <a:r>
              <a:rPr lang="en-US" sz="1300" b="1" dirty="0">
                <a:solidFill>
                  <a:srgbClr val="4C4C4D"/>
                </a:solidFill>
                <a:latin typeface="Crimson Pro Semi Bold" pitchFamily="34" charset="0"/>
                <a:ea typeface="Crimson Pro Semi Bold" pitchFamily="34" charset="-122"/>
                <a:cs typeface="Crimson Pro Semi Bold" pitchFamily="34" charset="-120"/>
              </a:rPr>
              <a:t>Evitare </a:t>
            </a:r>
            <a:r>
              <a:rPr lang="en-US" sz="1300" b="1" dirty="0" err="1">
                <a:solidFill>
                  <a:srgbClr val="4C4C4D"/>
                </a:solidFill>
                <a:latin typeface="Crimson Pro Semi Bold" pitchFamily="34" charset="0"/>
                <a:ea typeface="Crimson Pro Semi Bold" pitchFamily="34" charset="-122"/>
                <a:cs typeface="Crimson Pro Semi Bold" pitchFamily="34" charset="-120"/>
              </a:rPr>
              <a:t>dati</a:t>
            </a:r>
            <a:r>
              <a:rPr lang="en-US" sz="1300" b="1" dirty="0">
                <a:solidFill>
                  <a:srgbClr val="4C4C4D"/>
                </a:solidFill>
                <a:latin typeface="Crimson Pro Semi Bold" pitchFamily="34" charset="0"/>
                <a:ea typeface="Crimson Pro Semi Bold" pitchFamily="34" charset="-122"/>
                <a:cs typeface="Crimson Pro Semi Bold" pitchFamily="34" charset="-120"/>
              </a:rPr>
              <a:t> </a:t>
            </a:r>
            <a:r>
              <a:rPr lang="en-US" sz="1300" b="1" dirty="0" err="1">
                <a:solidFill>
                  <a:srgbClr val="4C4C4D"/>
                </a:solidFill>
                <a:latin typeface="Crimson Pro Semi Bold" pitchFamily="34" charset="0"/>
                <a:ea typeface="Crimson Pro Semi Bold" pitchFamily="34" charset="-122"/>
                <a:cs typeface="Crimson Pro Semi Bold" pitchFamily="34" charset="-120"/>
              </a:rPr>
              <a:t>particolari</a:t>
            </a:r>
            <a:r>
              <a:rPr lang="en-US" sz="1300" b="1" dirty="0">
                <a:solidFill>
                  <a:srgbClr val="4C4C4D"/>
                </a:solidFill>
                <a:latin typeface="Crimson Pro Semi Bold" pitchFamily="34" charset="0"/>
                <a:ea typeface="Crimson Pro Semi Bold" pitchFamily="34" charset="-122"/>
                <a:cs typeface="Crimson Pro Semi Bold" pitchFamily="34" charset="-120"/>
              </a:rPr>
              <a:t> nelle richieste</a:t>
            </a:r>
            <a:endParaRPr lang="en-US" sz="1300" b="1" dirty="0"/>
          </a:p>
        </p:txBody>
      </p:sp>
      <p:sp>
        <p:nvSpPr>
          <p:cNvPr id="5" name="Text 2"/>
          <p:cNvSpPr/>
          <p:nvPr/>
        </p:nvSpPr>
        <p:spPr>
          <a:xfrm>
            <a:off x="496119" y="1941909"/>
            <a:ext cx="3995886" cy="840284"/>
          </a:xfrm>
          <a:prstGeom prst="rect">
            <a:avLst/>
          </a:prstGeom>
          <a:noFill/>
          <a:ln/>
        </p:spPr>
        <p:txBody>
          <a:bodyPr wrap="square" lIns="0" tIns="0" rIns="0" bIns="0" rtlCol="0" anchor="t"/>
          <a:lstStyle/>
          <a:p>
            <a:pPr marL="0" indent="0" algn="l">
              <a:lnSpc>
                <a:spcPts val="1650"/>
              </a:lnSpc>
              <a:buNone/>
            </a:pPr>
            <a:r>
              <a:rPr lang="en-US" sz="1050" dirty="0">
                <a:solidFill>
                  <a:srgbClr val="4C4C4D"/>
                </a:solidFill>
                <a:latin typeface="Heebo" pitchFamily="34" charset="0"/>
                <a:ea typeface="Heebo" pitchFamily="34" charset="-122"/>
                <a:cs typeface="Heebo" pitchFamily="34" charset="-120"/>
              </a:rPr>
              <a:t>Non inserire informazioni </a:t>
            </a:r>
            <a:r>
              <a:rPr lang="en-US" sz="1050" dirty="0" err="1">
                <a:solidFill>
                  <a:srgbClr val="4C4C4D"/>
                </a:solidFill>
                <a:latin typeface="Heebo" pitchFamily="34" charset="0"/>
                <a:ea typeface="Heebo" pitchFamily="34" charset="-122"/>
                <a:cs typeface="Heebo" pitchFamily="34" charset="-120"/>
              </a:rPr>
              <a:t>personali</a:t>
            </a:r>
            <a:r>
              <a:rPr lang="en-US" sz="1050" dirty="0">
                <a:solidFill>
                  <a:srgbClr val="4C4C4D"/>
                </a:solidFill>
                <a:latin typeface="Heebo" pitchFamily="34" charset="0"/>
                <a:ea typeface="Heebo" pitchFamily="34" charset="-122"/>
                <a:cs typeface="Heebo" pitchFamily="34" charset="-120"/>
              </a:rPr>
              <a:t> </a:t>
            </a:r>
            <a:r>
              <a:rPr lang="en-US" sz="1050" dirty="0" err="1">
                <a:solidFill>
                  <a:srgbClr val="4C4C4D"/>
                </a:solidFill>
                <a:latin typeface="Heebo" pitchFamily="34" charset="0"/>
                <a:ea typeface="Heebo" pitchFamily="34" charset="-122"/>
                <a:cs typeface="Heebo" pitchFamily="34" charset="-120"/>
              </a:rPr>
              <a:t>particolari</a:t>
            </a:r>
            <a:r>
              <a:rPr lang="en-US" sz="1050" dirty="0">
                <a:solidFill>
                  <a:srgbClr val="4C4C4D"/>
                </a:solidFill>
                <a:latin typeface="Heebo" pitchFamily="34" charset="0"/>
                <a:ea typeface="Heebo" pitchFamily="34" charset="-122"/>
                <a:cs typeface="Heebo" pitchFamily="34" charset="-120"/>
              </a:rPr>
              <a:t> </a:t>
            </a:r>
            <a:r>
              <a:rPr lang="en-US" sz="1050" dirty="0" err="1">
                <a:solidFill>
                  <a:srgbClr val="4C4C4D"/>
                </a:solidFill>
                <a:latin typeface="Heebo" pitchFamily="34" charset="0"/>
                <a:ea typeface="Heebo" pitchFamily="34" charset="-122"/>
                <a:cs typeface="Heebo" pitchFamily="34" charset="-120"/>
              </a:rPr>
              <a:t>nelle</a:t>
            </a:r>
            <a:r>
              <a:rPr lang="en-US" sz="1050" dirty="0">
                <a:solidFill>
                  <a:srgbClr val="4C4C4D"/>
                </a:solidFill>
                <a:latin typeface="Heebo" pitchFamily="34" charset="0"/>
                <a:ea typeface="Heebo" pitchFamily="34" charset="-122"/>
                <a:cs typeface="Heebo" pitchFamily="34" charset="-120"/>
              </a:rPr>
              <a:t> richieste ai sistemi di IA. Ogni dato condiviso potrebbe essere utilizzato per l'addestramento degli algoritmi o conservato sui server </a:t>
            </a:r>
            <a:r>
              <a:rPr lang="en-US" sz="1050" dirty="0" err="1">
                <a:solidFill>
                  <a:srgbClr val="4C4C4D"/>
                </a:solidFill>
                <a:latin typeface="Heebo" pitchFamily="34" charset="0"/>
                <a:ea typeface="Heebo" pitchFamily="34" charset="-122"/>
                <a:cs typeface="Heebo" pitchFamily="34" charset="-120"/>
              </a:rPr>
              <a:t>dell’applicativo</a:t>
            </a:r>
            <a:r>
              <a:rPr lang="en-US" sz="1050" dirty="0">
                <a:solidFill>
                  <a:srgbClr val="4C4C4D"/>
                </a:solidFill>
                <a:latin typeface="Heebo" pitchFamily="34" charset="0"/>
                <a:ea typeface="Heebo" pitchFamily="34" charset="-122"/>
                <a:cs typeface="Heebo" pitchFamily="34" charset="-120"/>
              </a:rPr>
              <a:t>. </a:t>
            </a:r>
            <a:endParaRPr lang="en-US" sz="10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1921" y="1158255"/>
            <a:ext cx="336649" cy="336649"/>
          </a:xfrm>
          <a:prstGeom prst="rect">
            <a:avLst/>
          </a:prstGeom>
        </p:spPr>
      </p:pic>
      <p:sp>
        <p:nvSpPr>
          <p:cNvPr id="7" name="Text 3"/>
          <p:cNvSpPr/>
          <p:nvPr/>
        </p:nvSpPr>
        <p:spPr>
          <a:xfrm>
            <a:off x="4651921" y="1654820"/>
            <a:ext cx="2300362" cy="210369"/>
          </a:xfrm>
          <a:prstGeom prst="rect">
            <a:avLst/>
          </a:prstGeom>
          <a:noFill/>
          <a:ln/>
        </p:spPr>
        <p:txBody>
          <a:bodyPr wrap="none" lIns="0" tIns="0" rIns="0" bIns="0" rtlCol="0" anchor="t"/>
          <a:lstStyle/>
          <a:p>
            <a:pPr marL="0" indent="0" algn="l">
              <a:lnSpc>
                <a:spcPts val="1650"/>
              </a:lnSpc>
              <a:buNone/>
            </a:pPr>
            <a:r>
              <a:rPr lang="en-US" sz="1300" b="1" dirty="0">
                <a:solidFill>
                  <a:srgbClr val="4C4C4D"/>
                </a:solidFill>
                <a:latin typeface="Crimson Pro Semi Bold" pitchFamily="34" charset="0"/>
                <a:ea typeface="Crimson Pro Semi Bold" pitchFamily="34" charset="-122"/>
                <a:cs typeface="Crimson Pro Semi Bold" pitchFamily="34" charset="-120"/>
              </a:rPr>
              <a:t>Protezione dei dati degli studenti</a:t>
            </a:r>
            <a:endParaRPr lang="en-US" sz="1300" b="1" dirty="0"/>
          </a:p>
        </p:txBody>
      </p:sp>
      <p:sp>
        <p:nvSpPr>
          <p:cNvPr id="8" name="Text 4"/>
          <p:cNvSpPr/>
          <p:nvPr/>
        </p:nvSpPr>
        <p:spPr>
          <a:xfrm>
            <a:off x="4651921" y="1941909"/>
            <a:ext cx="3995961" cy="630213"/>
          </a:xfrm>
          <a:prstGeom prst="rect">
            <a:avLst/>
          </a:prstGeom>
          <a:noFill/>
          <a:ln/>
        </p:spPr>
        <p:txBody>
          <a:bodyPr wrap="square" lIns="0" tIns="0" rIns="0" bIns="0" rtlCol="0" anchor="t"/>
          <a:lstStyle/>
          <a:p>
            <a:pPr marL="0" indent="0" algn="just">
              <a:lnSpc>
                <a:spcPts val="1650"/>
              </a:lnSpc>
              <a:buNone/>
            </a:pPr>
            <a:r>
              <a:rPr lang="en-US" sz="1050" dirty="0">
                <a:solidFill>
                  <a:srgbClr val="4C4C4D"/>
                </a:solidFill>
                <a:latin typeface="Heebo" pitchFamily="34" charset="0"/>
                <a:ea typeface="Heebo" pitchFamily="34" charset="-122"/>
                <a:cs typeface="Heebo" pitchFamily="34" charset="-120"/>
              </a:rPr>
              <a:t>In ambito educativo, è fondamentale non richiedere all'IA di elaborare dati personali degli studenti: nomi completi, risultati scolastici, valutazioni individuali o altre informazioni identificative.</a:t>
            </a:r>
            <a:endParaRPr lang="en-US" sz="10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9" y="3038029"/>
            <a:ext cx="336649" cy="336649"/>
          </a:xfrm>
          <a:prstGeom prst="rect">
            <a:avLst/>
          </a:prstGeom>
        </p:spPr>
      </p:pic>
      <p:sp>
        <p:nvSpPr>
          <p:cNvPr id="10" name="Text 5"/>
          <p:cNvSpPr/>
          <p:nvPr/>
        </p:nvSpPr>
        <p:spPr>
          <a:xfrm>
            <a:off x="496119" y="3534594"/>
            <a:ext cx="2802582" cy="210369"/>
          </a:xfrm>
          <a:prstGeom prst="rect">
            <a:avLst/>
          </a:prstGeom>
          <a:noFill/>
          <a:ln/>
        </p:spPr>
        <p:txBody>
          <a:bodyPr wrap="none" lIns="0" tIns="0" rIns="0" bIns="0" rtlCol="0" anchor="t"/>
          <a:lstStyle/>
          <a:p>
            <a:pPr marL="0" indent="0" algn="l">
              <a:lnSpc>
                <a:spcPts val="1650"/>
              </a:lnSpc>
              <a:buNone/>
            </a:pPr>
            <a:r>
              <a:rPr lang="en-US" sz="1300" b="1" dirty="0">
                <a:solidFill>
                  <a:srgbClr val="4C4C4D"/>
                </a:solidFill>
                <a:latin typeface="Crimson Pro Semi Bold" pitchFamily="34" charset="0"/>
                <a:ea typeface="Crimson Pro Semi Bold" pitchFamily="34" charset="-122"/>
                <a:cs typeface="Crimson Pro Semi Bold" pitchFamily="34" charset="-120"/>
              </a:rPr>
              <a:t>Consapevolezza delle implicazioni legali</a:t>
            </a:r>
            <a:endParaRPr lang="en-US" sz="1300" b="1" dirty="0"/>
          </a:p>
        </p:txBody>
      </p:sp>
      <p:sp>
        <p:nvSpPr>
          <p:cNvPr id="11" name="Text 6"/>
          <p:cNvSpPr/>
          <p:nvPr/>
        </p:nvSpPr>
        <p:spPr>
          <a:xfrm>
            <a:off x="496119" y="3821683"/>
            <a:ext cx="3995886" cy="840284"/>
          </a:xfrm>
          <a:prstGeom prst="rect">
            <a:avLst/>
          </a:prstGeom>
          <a:noFill/>
          <a:ln/>
        </p:spPr>
        <p:txBody>
          <a:bodyPr wrap="square" lIns="0" tIns="0" rIns="0" bIns="0" rtlCol="0" anchor="t"/>
          <a:lstStyle/>
          <a:p>
            <a:pPr marL="0" indent="0" algn="just">
              <a:lnSpc>
                <a:spcPts val="1650"/>
              </a:lnSpc>
              <a:buNone/>
            </a:pPr>
            <a:r>
              <a:rPr lang="en-US" sz="1050" dirty="0">
                <a:solidFill>
                  <a:srgbClr val="4C4C4D"/>
                </a:solidFill>
                <a:latin typeface="Heebo" pitchFamily="34" charset="0"/>
                <a:ea typeface="Heebo" pitchFamily="34" charset="-122"/>
                <a:cs typeface="Heebo" pitchFamily="34" charset="-120"/>
              </a:rPr>
              <a:t>Il GDPR impone restrizioni rigorose. Ogni utilizzo di sistemi di IA che trattano dati personali deve essere preceduto da una valutazione delle implicazioni legali e da una verifica di conformità normativa.</a:t>
            </a:r>
            <a:endParaRPr lang="en-US" sz="105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1921" y="3038029"/>
            <a:ext cx="336649" cy="336649"/>
          </a:xfrm>
          <a:prstGeom prst="rect">
            <a:avLst/>
          </a:prstGeom>
        </p:spPr>
      </p:pic>
      <p:sp>
        <p:nvSpPr>
          <p:cNvPr id="13" name="Text 7"/>
          <p:cNvSpPr/>
          <p:nvPr/>
        </p:nvSpPr>
        <p:spPr>
          <a:xfrm>
            <a:off x="4651921" y="3534594"/>
            <a:ext cx="2823121" cy="210369"/>
          </a:xfrm>
          <a:prstGeom prst="rect">
            <a:avLst/>
          </a:prstGeom>
          <a:noFill/>
          <a:ln/>
        </p:spPr>
        <p:txBody>
          <a:bodyPr wrap="none" lIns="0" tIns="0" rIns="0" bIns="0" rtlCol="0" anchor="t"/>
          <a:lstStyle/>
          <a:p>
            <a:pPr marL="0" indent="0" algn="l">
              <a:lnSpc>
                <a:spcPts val="1650"/>
              </a:lnSpc>
              <a:buNone/>
            </a:pPr>
            <a:r>
              <a:rPr lang="en-US" sz="1300" b="1" dirty="0">
                <a:solidFill>
                  <a:srgbClr val="4C4C4D"/>
                </a:solidFill>
                <a:latin typeface="Crimson Pro Semi Bold" pitchFamily="34" charset="0"/>
                <a:ea typeface="Crimson Pro Semi Bold" pitchFamily="34" charset="-122"/>
                <a:cs typeface="Crimson Pro Semi Bold" pitchFamily="34" charset="-120"/>
              </a:rPr>
              <a:t>Formazione e sensibilizzazione continua</a:t>
            </a:r>
            <a:endParaRPr lang="en-US" sz="1300" b="1" dirty="0"/>
          </a:p>
        </p:txBody>
      </p:sp>
      <p:sp>
        <p:nvSpPr>
          <p:cNvPr id="14" name="Text 8"/>
          <p:cNvSpPr/>
          <p:nvPr/>
        </p:nvSpPr>
        <p:spPr>
          <a:xfrm>
            <a:off x="4651921" y="3821683"/>
            <a:ext cx="3995961" cy="630213"/>
          </a:xfrm>
          <a:prstGeom prst="rect">
            <a:avLst/>
          </a:prstGeom>
          <a:noFill/>
          <a:ln/>
        </p:spPr>
        <p:txBody>
          <a:bodyPr wrap="square" lIns="0" tIns="0" rIns="0" bIns="0" rtlCol="0" anchor="t"/>
          <a:lstStyle/>
          <a:p>
            <a:pPr marL="0" indent="0" algn="l">
              <a:lnSpc>
                <a:spcPts val="1650"/>
              </a:lnSpc>
              <a:buNone/>
            </a:pPr>
            <a:r>
              <a:rPr lang="en-US" sz="1050" dirty="0">
                <a:solidFill>
                  <a:srgbClr val="4C4C4D"/>
                </a:solidFill>
                <a:latin typeface="Heebo" pitchFamily="34" charset="0"/>
                <a:ea typeface="Heebo" pitchFamily="34" charset="-122"/>
                <a:cs typeface="Heebo" pitchFamily="34" charset="-120"/>
              </a:rPr>
              <a:t>La formazione degli utenti è elemento cruciale per garantire un utilizzo consapevole e conforme dell'IA, in linea con le normative vigenti sulla protezione dei dati personali.</a:t>
            </a:r>
            <a:endParaRPr lang="en-US" sz="1050" dirty="0"/>
          </a:p>
        </p:txBody>
      </p:sp>
      <p:pic>
        <p:nvPicPr>
          <p:cNvPr id="16" name="Immagine 15">
            <a:extLst>
              <a:ext uri="{FF2B5EF4-FFF2-40B4-BE49-F238E27FC236}">
                <a16:creationId xmlns:a16="http://schemas.microsoft.com/office/drawing/2014/main" id="{D9AAA82E-3284-FA34-5DC1-373233F3E01F}"/>
              </a:ext>
            </a:extLst>
          </p:cNvPr>
          <p:cNvPicPr>
            <a:picLocks noChangeAspect="1"/>
          </p:cNvPicPr>
          <p:nvPr/>
        </p:nvPicPr>
        <p:blipFill>
          <a:blip r:embed="rId11"/>
          <a:stretch>
            <a:fillRect/>
          </a:stretch>
        </p:blipFill>
        <p:spPr>
          <a:xfrm>
            <a:off x="7455511" y="62840"/>
            <a:ext cx="1218962" cy="4307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816694"/>
            <a:ext cx="4513808" cy="354360"/>
          </a:xfrm>
          <a:prstGeom prst="rect">
            <a:avLst/>
          </a:prstGeom>
          <a:noFill/>
          <a:ln/>
        </p:spPr>
        <p:txBody>
          <a:bodyPr wrap="none" lIns="0" tIns="0" rIns="0" bIns="0" rtlCol="0" anchor="t"/>
          <a:lstStyle/>
          <a:p>
            <a:pPr marL="0" indent="0" algn="l">
              <a:lnSpc>
                <a:spcPts val="2750"/>
              </a:lnSpc>
              <a:buNone/>
            </a:pPr>
            <a:r>
              <a:rPr lang="en-US" sz="2200" dirty="0">
                <a:solidFill>
                  <a:srgbClr val="152D47"/>
                </a:solidFill>
                <a:latin typeface="Crimson Pro Semi Bold" pitchFamily="34" charset="0"/>
                <a:ea typeface="Crimson Pro Semi Bold" pitchFamily="34" charset="-122"/>
                <a:cs typeface="Crimson Pro Semi Bold" pitchFamily="34" charset="-120"/>
              </a:rPr>
              <a:t>Trasparenza nei Confronti degli Utenti</a:t>
            </a:r>
            <a:endParaRPr lang="en-US" sz="2200" dirty="0"/>
          </a:p>
        </p:txBody>
      </p:sp>
      <p:sp>
        <p:nvSpPr>
          <p:cNvPr id="3" name="Text 1"/>
          <p:cNvSpPr/>
          <p:nvPr/>
        </p:nvSpPr>
        <p:spPr>
          <a:xfrm>
            <a:off x="496119" y="1454572"/>
            <a:ext cx="8151763"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Le imprese e gli enti che utilizzano strumenti di IA devono informare gli utenti in modo </a:t>
            </a:r>
            <a:r>
              <a:rPr lang="en-US" sz="1100" b="1" dirty="0">
                <a:solidFill>
                  <a:srgbClr val="4C4C4D"/>
                </a:solidFill>
                <a:latin typeface="Heebo" pitchFamily="34" charset="0"/>
                <a:ea typeface="Heebo" pitchFamily="34" charset="-122"/>
                <a:cs typeface="Heebo" pitchFamily="34" charset="-120"/>
              </a:rPr>
              <a:t>chiaro e preciso</a:t>
            </a:r>
            <a:r>
              <a:rPr lang="en-US" sz="1100" dirty="0">
                <a:solidFill>
                  <a:srgbClr val="4C4C4D"/>
                </a:solidFill>
                <a:latin typeface="Heebo" pitchFamily="34" charset="0"/>
                <a:ea typeface="Heebo" pitchFamily="34" charset="-122"/>
                <a:cs typeface="Heebo" pitchFamily="34" charset="-120"/>
              </a:rPr>
              <a:t> sulle modalità di utilizzo. Nelle attività intellettuali professionali, l'uso di sistemi AI deve essere comunicato esplicitamente, con attenzione ai requisiti di consenso per età.</a:t>
            </a:r>
            <a:endParaRPr lang="en-US" sz="1100" dirty="0"/>
          </a:p>
        </p:txBody>
      </p:sp>
      <p:sp>
        <p:nvSpPr>
          <p:cNvPr id="4" name="Shape 2"/>
          <p:cNvSpPr/>
          <p:nvPr/>
        </p:nvSpPr>
        <p:spPr>
          <a:xfrm>
            <a:off x="496119" y="2294483"/>
            <a:ext cx="2622724" cy="1270471"/>
          </a:xfrm>
          <a:prstGeom prst="roundRect">
            <a:avLst>
              <a:gd name="adj" fmla="val 1674"/>
            </a:avLst>
          </a:prstGeom>
          <a:solidFill>
            <a:srgbClr val="F2EEEE"/>
          </a:solidFill>
          <a:ln/>
        </p:spPr>
        <p:txBody>
          <a:bodyPr/>
          <a:lstStyle/>
          <a:p>
            <a:endParaRPr lang="it-IT"/>
          </a:p>
        </p:txBody>
      </p:sp>
      <p:sp>
        <p:nvSpPr>
          <p:cNvPr id="5" name="Text 3"/>
          <p:cNvSpPr/>
          <p:nvPr/>
        </p:nvSpPr>
        <p:spPr>
          <a:xfrm>
            <a:off x="637877" y="2436242"/>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4C4C4D"/>
                </a:solidFill>
                <a:latin typeface="Crimson Pro Semi Bold" pitchFamily="34" charset="0"/>
                <a:ea typeface="Crimson Pro Semi Bold" pitchFamily="34" charset="-122"/>
                <a:cs typeface="Crimson Pro Semi Bold" pitchFamily="34" charset="-120"/>
              </a:rPr>
              <a:t>Sotto i 13 anni</a:t>
            </a:r>
            <a:endParaRPr lang="en-US" sz="1350" dirty="0"/>
          </a:p>
        </p:txBody>
      </p:sp>
      <p:sp>
        <p:nvSpPr>
          <p:cNvPr id="6" name="Text 4"/>
          <p:cNvSpPr/>
          <p:nvPr/>
        </p:nvSpPr>
        <p:spPr>
          <a:xfrm>
            <a:off x="637877" y="2742754"/>
            <a:ext cx="2339206" cy="680442"/>
          </a:xfrm>
          <a:prstGeom prst="rect">
            <a:avLst/>
          </a:prstGeom>
          <a:noFill/>
          <a:ln/>
        </p:spPr>
        <p:txBody>
          <a:bodyPr wrap="square" lIns="0" tIns="0" rIns="0" bIns="0" rtlCol="0" anchor="t"/>
          <a:lstStyle/>
          <a:p>
            <a:pPr marL="0" indent="0" algn="l">
              <a:lnSpc>
                <a:spcPts val="1750"/>
              </a:lnSpc>
              <a:buNone/>
            </a:pPr>
            <a:r>
              <a:rPr lang="en-US" sz="1100" b="1" dirty="0">
                <a:solidFill>
                  <a:srgbClr val="4C4C4D"/>
                </a:solidFill>
                <a:latin typeface="Heebo" pitchFamily="34" charset="0"/>
                <a:ea typeface="Heebo" pitchFamily="34" charset="-122"/>
                <a:cs typeface="Heebo" pitchFamily="34" charset="-120"/>
              </a:rPr>
              <a:t>Divieto assoluto</a:t>
            </a:r>
            <a:r>
              <a:rPr lang="en-US" sz="1100" dirty="0">
                <a:solidFill>
                  <a:srgbClr val="4C4C4D"/>
                </a:solidFill>
                <a:latin typeface="Heebo" pitchFamily="34" charset="0"/>
                <a:ea typeface="Heebo" pitchFamily="34" charset="-122"/>
                <a:cs typeface="Heebo" pitchFamily="34" charset="-120"/>
              </a:rPr>
              <a:t> di utilizzo di strumenti di IA </a:t>
            </a:r>
            <a:endParaRPr lang="en-US" sz="1100" dirty="0"/>
          </a:p>
        </p:txBody>
      </p:sp>
      <p:sp>
        <p:nvSpPr>
          <p:cNvPr id="7" name="Shape 5"/>
          <p:cNvSpPr/>
          <p:nvPr/>
        </p:nvSpPr>
        <p:spPr>
          <a:xfrm>
            <a:off x="3260601" y="2294483"/>
            <a:ext cx="2622724" cy="1270471"/>
          </a:xfrm>
          <a:prstGeom prst="roundRect">
            <a:avLst>
              <a:gd name="adj" fmla="val 1674"/>
            </a:avLst>
          </a:prstGeom>
          <a:solidFill>
            <a:srgbClr val="F2EEEE"/>
          </a:solidFill>
          <a:ln/>
        </p:spPr>
        <p:txBody>
          <a:bodyPr/>
          <a:lstStyle/>
          <a:p>
            <a:endParaRPr lang="it-IT"/>
          </a:p>
        </p:txBody>
      </p:sp>
      <p:sp>
        <p:nvSpPr>
          <p:cNvPr id="8" name="Text 6"/>
          <p:cNvSpPr/>
          <p:nvPr/>
        </p:nvSpPr>
        <p:spPr>
          <a:xfrm>
            <a:off x="3402360" y="2436242"/>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4C4C4D"/>
                </a:solidFill>
                <a:latin typeface="Crimson Pro Semi Bold" pitchFamily="34" charset="0"/>
                <a:ea typeface="Crimson Pro Semi Bold" pitchFamily="34" charset="-122"/>
                <a:cs typeface="Crimson Pro Semi Bold" pitchFamily="34" charset="-120"/>
              </a:rPr>
              <a:t>13–14 anni</a:t>
            </a:r>
            <a:endParaRPr lang="en-US" sz="1350" dirty="0"/>
          </a:p>
        </p:txBody>
      </p:sp>
      <p:sp>
        <p:nvSpPr>
          <p:cNvPr id="9" name="Text 7"/>
          <p:cNvSpPr/>
          <p:nvPr/>
        </p:nvSpPr>
        <p:spPr>
          <a:xfrm>
            <a:off x="3402360" y="2742754"/>
            <a:ext cx="2339206"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Il consenso deve essere richiesto ai </a:t>
            </a:r>
            <a:r>
              <a:rPr lang="en-US" sz="1100" b="1" dirty="0">
                <a:solidFill>
                  <a:srgbClr val="4C4C4D"/>
                </a:solidFill>
                <a:latin typeface="Heebo" pitchFamily="34" charset="0"/>
                <a:ea typeface="Heebo" pitchFamily="34" charset="-122"/>
                <a:cs typeface="Heebo" pitchFamily="34" charset="-120"/>
              </a:rPr>
              <a:t>genitori o tutori legali</a:t>
            </a:r>
            <a:r>
              <a:rPr lang="en-US" sz="1100" dirty="0">
                <a:solidFill>
                  <a:srgbClr val="4C4C4D"/>
                </a:solidFill>
                <a:latin typeface="Heebo" pitchFamily="34" charset="0"/>
                <a:ea typeface="Heebo" pitchFamily="34" charset="-122"/>
                <a:cs typeface="Heebo" pitchFamily="34" charset="-120"/>
              </a:rPr>
              <a:t> prima di qualsiasi utilizzo.</a:t>
            </a:r>
            <a:endParaRPr lang="en-US" sz="1100" dirty="0"/>
          </a:p>
        </p:txBody>
      </p:sp>
      <p:sp>
        <p:nvSpPr>
          <p:cNvPr id="10" name="Shape 8"/>
          <p:cNvSpPr/>
          <p:nvPr/>
        </p:nvSpPr>
        <p:spPr>
          <a:xfrm>
            <a:off x="6025083" y="2294483"/>
            <a:ext cx="2622724" cy="1270471"/>
          </a:xfrm>
          <a:prstGeom prst="roundRect">
            <a:avLst>
              <a:gd name="adj" fmla="val 1674"/>
            </a:avLst>
          </a:prstGeom>
          <a:solidFill>
            <a:srgbClr val="F2EEEE"/>
          </a:solidFill>
          <a:ln/>
        </p:spPr>
        <p:txBody>
          <a:bodyPr/>
          <a:lstStyle/>
          <a:p>
            <a:endParaRPr lang="it-IT"/>
          </a:p>
        </p:txBody>
      </p:sp>
      <p:sp>
        <p:nvSpPr>
          <p:cNvPr id="11" name="Text 9"/>
          <p:cNvSpPr/>
          <p:nvPr/>
        </p:nvSpPr>
        <p:spPr>
          <a:xfrm>
            <a:off x="6166842" y="2436242"/>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4C4C4D"/>
                </a:solidFill>
                <a:latin typeface="Crimson Pro Semi Bold" pitchFamily="34" charset="0"/>
                <a:ea typeface="Crimson Pro Semi Bold" pitchFamily="34" charset="-122"/>
                <a:cs typeface="Crimson Pro Semi Bold" pitchFamily="34" charset="-120"/>
              </a:rPr>
              <a:t>14 anni e oltre</a:t>
            </a:r>
            <a:endParaRPr lang="en-US" sz="1350" dirty="0"/>
          </a:p>
        </p:txBody>
      </p:sp>
      <p:sp>
        <p:nvSpPr>
          <p:cNvPr id="12" name="Text 10"/>
          <p:cNvSpPr/>
          <p:nvPr/>
        </p:nvSpPr>
        <p:spPr>
          <a:xfrm>
            <a:off x="6166842" y="2742754"/>
            <a:ext cx="2339206"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Il consenso è richiesto </a:t>
            </a:r>
            <a:r>
              <a:rPr lang="en-US" sz="1100" b="1" dirty="0">
                <a:solidFill>
                  <a:srgbClr val="4C4C4D"/>
                </a:solidFill>
                <a:latin typeface="Heebo" pitchFamily="34" charset="0"/>
                <a:ea typeface="Heebo" pitchFamily="34" charset="-122"/>
                <a:cs typeface="Heebo" pitchFamily="34" charset="-120"/>
              </a:rPr>
              <a:t>direttamente all'utente</a:t>
            </a:r>
            <a:r>
              <a:rPr lang="en-US" sz="1100" dirty="0">
                <a:solidFill>
                  <a:srgbClr val="4C4C4D"/>
                </a:solidFill>
                <a:latin typeface="Heebo" pitchFamily="34" charset="0"/>
                <a:ea typeface="Heebo" pitchFamily="34" charset="-122"/>
                <a:cs typeface="Heebo" pitchFamily="34" charset="-120"/>
              </a:rPr>
              <a:t>, che acquisisce piena capacità </a:t>
            </a:r>
            <a:r>
              <a:rPr lang="en-US" sz="1100" dirty="0" err="1">
                <a:solidFill>
                  <a:srgbClr val="4C4C4D"/>
                </a:solidFill>
                <a:latin typeface="Heebo" pitchFamily="34" charset="0"/>
                <a:ea typeface="Heebo" pitchFamily="34" charset="-122"/>
                <a:cs typeface="Heebo" pitchFamily="34" charset="-120"/>
              </a:rPr>
              <a:t>decisionale</a:t>
            </a:r>
            <a:r>
              <a:rPr lang="en-US" sz="1100" dirty="0">
                <a:solidFill>
                  <a:srgbClr val="4C4C4D"/>
                </a:solidFill>
                <a:latin typeface="Heebo" pitchFamily="34" charset="0"/>
                <a:ea typeface="Heebo" pitchFamily="34" charset="-122"/>
                <a:cs typeface="Heebo" pitchFamily="34" charset="-120"/>
              </a:rPr>
              <a:t>.</a:t>
            </a:r>
            <a:endParaRPr lang="en-US" sz="1100" dirty="0"/>
          </a:p>
        </p:txBody>
      </p:sp>
      <p:sp>
        <p:nvSpPr>
          <p:cNvPr id="13" name="Shape 11"/>
          <p:cNvSpPr/>
          <p:nvPr/>
        </p:nvSpPr>
        <p:spPr>
          <a:xfrm>
            <a:off x="496119" y="3812912"/>
            <a:ext cx="8151763" cy="602382"/>
          </a:xfrm>
          <a:prstGeom prst="roundRect">
            <a:avLst>
              <a:gd name="adj" fmla="val 3530"/>
            </a:avLst>
          </a:prstGeom>
          <a:solidFill>
            <a:srgbClr val="B6D6FC"/>
          </a:solidFill>
          <a:ln/>
        </p:spPr>
        <p:txBody>
          <a:bodyPr/>
          <a:lstStyle/>
          <a:p>
            <a:endParaRPr lang="it-IT" dirty="0"/>
          </a:p>
        </p:txBody>
      </p:sp>
      <p:pic>
        <p:nvPicPr>
          <p:cNvPr id="14" name="Image 0" descr="preencoded.png"/>
          <p:cNvPicPr>
            <a:picLocks noChangeAspect="1"/>
          </p:cNvPicPr>
          <p:nvPr/>
        </p:nvPicPr>
        <p:blipFill>
          <a:blip r:embed="rId3"/>
          <a:stretch>
            <a:fillRect/>
          </a:stretch>
        </p:blipFill>
        <p:spPr>
          <a:xfrm>
            <a:off x="637877" y="3929955"/>
            <a:ext cx="177180" cy="141759"/>
          </a:xfrm>
          <a:prstGeom prst="rect">
            <a:avLst/>
          </a:prstGeom>
        </p:spPr>
      </p:pic>
      <p:sp>
        <p:nvSpPr>
          <p:cNvPr id="15" name="Text 12"/>
          <p:cNvSpPr/>
          <p:nvPr/>
        </p:nvSpPr>
        <p:spPr>
          <a:xfrm>
            <a:off x="956816" y="3901604"/>
            <a:ext cx="7549307" cy="226814"/>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Heebo" pitchFamily="34" charset="0"/>
                <a:ea typeface="Heebo" pitchFamily="34" charset="-122"/>
                <a:cs typeface="Heebo" pitchFamily="34" charset="-120"/>
              </a:rPr>
              <a:t>Riferimento normativo: L. 132/2025, Art. 4 — Requisiti di consenso specifici per fascia </a:t>
            </a:r>
            <a:r>
              <a:rPr lang="en-US" sz="1100" dirty="0" err="1">
                <a:solidFill>
                  <a:srgbClr val="000000"/>
                </a:solidFill>
                <a:latin typeface="Heebo" pitchFamily="34" charset="0"/>
                <a:ea typeface="Heebo" pitchFamily="34" charset="-122"/>
                <a:cs typeface="Heebo" pitchFamily="34" charset="-120"/>
              </a:rPr>
              <a:t>d'età</a:t>
            </a:r>
            <a:r>
              <a:rPr lang="en-US" sz="1100" dirty="0">
                <a:solidFill>
                  <a:srgbClr val="000000"/>
                </a:solidFill>
                <a:latin typeface="Heebo" pitchFamily="34" charset="0"/>
                <a:ea typeface="Heebo" pitchFamily="34" charset="-122"/>
                <a:cs typeface="Heebo" pitchFamily="34" charset="-120"/>
              </a:rPr>
              <a:t>.</a:t>
            </a:r>
          </a:p>
          <a:p>
            <a:pPr marL="0" indent="0" algn="l">
              <a:lnSpc>
                <a:spcPts val="1750"/>
              </a:lnSpc>
              <a:buNone/>
            </a:pPr>
            <a:r>
              <a:rPr lang="en-US" sz="1100" b="1" dirty="0">
                <a:solidFill>
                  <a:srgbClr val="000000"/>
                </a:solidFill>
                <a:latin typeface="Heebo" pitchFamily="34" charset="0"/>
                <a:cs typeface="Heebo" pitchFamily="34" charset="-120"/>
              </a:rPr>
              <a:t>La </a:t>
            </a:r>
            <a:r>
              <a:rPr lang="en-US" sz="1100" b="1" dirty="0" err="1">
                <a:solidFill>
                  <a:srgbClr val="000000"/>
                </a:solidFill>
                <a:latin typeface="Heebo" pitchFamily="34" charset="0"/>
                <a:cs typeface="Heebo" pitchFamily="34" charset="-120"/>
              </a:rPr>
              <a:t>Oxfirm</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srl</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suggerisce</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che</a:t>
            </a:r>
            <a:r>
              <a:rPr lang="en-US" sz="1100" b="1" dirty="0">
                <a:solidFill>
                  <a:srgbClr val="000000"/>
                </a:solidFill>
                <a:latin typeface="Heebo" pitchFamily="34" charset="0"/>
                <a:cs typeface="Heebo" pitchFamily="34" charset="-120"/>
              </a:rPr>
              <a:t> il </a:t>
            </a:r>
            <a:r>
              <a:rPr lang="en-US" sz="1100" b="1" dirty="0" err="1">
                <a:solidFill>
                  <a:srgbClr val="000000"/>
                </a:solidFill>
                <a:latin typeface="Heebo" pitchFamily="34" charset="0"/>
                <a:cs typeface="Heebo" pitchFamily="34" charset="-120"/>
              </a:rPr>
              <a:t>consenso</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deve</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essere</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richiesto</a:t>
            </a:r>
            <a:r>
              <a:rPr lang="en-US" sz="1100" b="1" dirty="0">
                <a:solidFill>
                  <a:srgbClr val="000000"/>
                </a:solidFill>
                <a:latin typeface="Heebo" pitchFamily="34" charset="0"/>
                <a:cs typeface="Heebo" pitchFamily="34" charset="-120"/>
              </a:rPr>
              <a:t> ai </a:t>
            </a:r>
            <a:r>
              <a:rPr lang="en-US" sz="1100" b="1" dirty="0" err="1">
                <a:solidFill>
                  <a:srgbClr val="000000"/>
                </a:solidFill>
                <a:latin typeface="Heebo" pitchFamily="34" charset="0"/>
                <a:cs typeface="Heebo" pitchFamily="34" charset="-120"/>
              </a:rPr>
              <a:t>genitori</a:t>
            </a:r>
            <a:r>
              <a:rPr lang="en-US" sz="1100" b="1" dirty="0">
                <a:solidFill>
                  <a:srgbClr val="000000"/>
                </a:solidFill>
                <a:latin typeface="Heebo" pitchFamily="34" charset="0"/>
                <a:cs typeface="Heebo" pitchFamily="34" charset="-120"/>
              </a:rPr>
              <a:t> o </a:t>
            </a:r>
            <a:r>
              <a:rPr lang="en-US" sz="1100" b="1" dirty="0" err="1">
                <a:solidFill>
                  <a:srgbClr val="000000"/>
                </a:solidFill>
                <a:latin typeface="Heebo" pitchFamily="34" charset="0"/>
                <a:cs typeface="Heebo" pitchFamily="34" charset="-120"/>
              </a:rPr>
              <a:t>tutori</a:t>
            </a:r>
            <a:r>
              <a:rPr lang="en-US" sz="1100" b="1" dirty="0">
                <a:solidFill>
                  <a:srgbClr val="000000"/>
                </a:solidFill>
                <a:latin typeface="Heebo" pitchFamily="34" charset="0"/>
                <a:cs typeface="Heebo" pitchFamily="34" charset="-120"/>
              </a:rPr>
              <a:t> </a:t>
            </a:r>
            <a:r>
              <a:rPr lang="en-US" sz="1100" b="1" dirty="0" err="1">
                <a:solidFill>
                  <a:srgbClr val="000000"/>
                </a:solidFill>
                <a:latin typeface="Heebo" pitchFamily="34" charset="0"/>
                <a:cs typeface="Heebo" pitchFamily="34" charset="-120"/>
              </a:rPr>
              <a:t>legali</a:t>
            </a:r>
            <a:r>
              <a:rPr lang="en-US" sz="1100" b="1" dirty="0">
                <a:solidFill>
                  <a:srgbClr val="000000"/>
                </a:solidFill>
                <a:latin typeface="Heebo" pitchFamily="34" charset="0"/>
                <a:cs typeface="Heebo" pitchFamily="34" charset="-120"/>
              </a:rPr>
              <a:t>, per i </a:t>
            </a:r>
            <a:r>
              <a:rPr lang="en-US" sz="1100" b="1" dirty="0" err="1">
                <a:solidFill>
                  <a:srgbClr val="000000"/>
                </a:solidFill>
                <a:latin typeface="Heebo" pitchFamily="34" charset="0"/>
                <a:cs typeface="Heebo" pitchFamily="34" charset="-120"/>
              </a:rPr>
              <a:t>minori</a:t>
            </a:r>
            <a:r>
              <a:rPr lang="en-US" sz="1100" b="1" dirty="0">
                <a:solidFill>
                  <a:srgbClr val="000000"/>
                </a:solidFill>
                <a:latin typeface="Heebo" pitchFamily="34" charset="0"/>
                <a:cs typeface="Heebo" pitchFamily="34" charset="-120"/>
              </a:rPr>
              <a:t> di 18 anni. </a:t>
            </a:r>
            <a:endParaRPr lang="en-US" sz="1100" b="1" dirty="0"/>
          </a:p>
        </p:txBody>
      </p:sp>
      <p:pic>
        <p:nvPicPr>
          <p:cNvPr id="16" name="Image 0" descr="preencoded.png">
            <a:extLst>
              <a:ext uri="{FF2B5EF4-FFF2-40B4-BE49-F238E27FC236}">
                <a16:creationId xmlns:a16="http://schemas.microsoft.com/office/drawing/2014/main" id="{948B3FB3-0407-04DE-087E-F040D709D286}"/>
              </a:ext>
            </a:extLst>
          </p:cNvPr>
          <p:cNvPicPr>
            <a:picLocks noChangeAspect="1"/>
          </p:cNvPicPr>
          <p:nvPr/>
        </p:nvPicPr>
        <p:blipFill>
          <a:blip r:embed="rId3"/>
          <a:stretch>
            <a:fillRect/>
          </a:stretch>
        </p:blipFill>
        <p:spPr>
          <a:xfrm>
            <a:off x="637877" y="4160304"/>
            <a:ext cx="177180" cy="141759"/>
          </a:xfrm>
          <a:prstGeom prst="rect">
            <a:avLst/>
          </a:prstGeom>
        </p:spPr>
      </p:pic>
      <p:pic>
        <p:nvPicPr>
          <p:cNvPr id="18" name="Immagine 17">
            <a:extLst>
              <a:ext uri="{FF2B5EF4-FFF2-40B4-BE49-F238E27FC236}">
                <a16:creationId xmlns:a16="http://schemas.microsoft.com/office/drawing/2014/main" id="{9B9535B1-705D-49F4-26C8-808BF4A21E0F}"/>
              </a:ext>
            </a:extLst>
          </p:cNvPr>
          <p:cNvPicPr>
            <a:picLocks noChangeAspect="1"/>
          </p:cNvPicPr>
          <p:nvPr/>
        </p:nvPicPr>
        <p:blipFill>
          <a:blip r:embed="rId4"/>
          <a:stretch>
            <a:fillRect/>
          </a:stretch>
        </p:blipFill>
        <p:spPr>
          <a:xfrm>
            <a:off x="7455511" y="62840"/>
            <a:ext cx="1218962" cy="430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pic>
        <p:nvPicPr>
          <p:cNvPr id="3" name="Image 1" descr="preencoded.png"/>
          <p:cNvPicPr>
            <a:picLocks noChangeAspect="1"/>
          </p:cNvPicPr>
          <p:nvPr/>
        </p:nvPicPr>
        <p:blipFill>
          <a:blip r:embed="rId4"/>
          <a:stretch>
            <a:fillRect/>
          </a:stretch>
        </p:blipFill>
        <p:spPr>
          <a:xfrm>
            <a:off x="5785842" y="106263"/>
            <a:ext cx="3287316" cy="4930973"/>
          </a:xfrm>
          <a:prstGeom prst="rect">
            <a:avLst/>
          </a:prstGeom>
        </p:spPr>
      </p:pic>
      <p:sp>
        <p:nvSpPr>
          <p:cNvPr id="4" name="Shape 0"/>
          <p:cNvSpPr/>
          <p:nvPr/>
        </p:nvSpPr>
        <p:spPr>
          <a:xfrm>
            <a:off x="496119" y="1299195"/>
            <a:ext cx="1405830" cy="266402"/>
          </a:xfrm>
          <a:prstGeom prst="roundRect">
            <a:avLst>
              <a:gd name="adj" fmla="val 6386"/>
            </a:avLst>
          </a:prstGeom>
          <a:solidFill>
            <a:srgbClr val="CCD7FF"/>
          </a:solidFill>
          <a:ln/>
        </p:spPr>
        <p:txBody>
          <a:bodyPr/>
          <a:lstStyle/>
          <a:p>
            <a:endParaRPr lang="it-IT"/>
          </a:p>
        </p:txBody>
      </p:sp>
      <p:sp>
        <p:nvSpPr>
          <p:cNvPr id="5" name="Text 1"/>
          <p:cNvSpPr/>
          <p:nvPr/>
        </p:nvSpPr>
        <p:spPr>
          <a:xfrm>
            <a:off x="581174" y="1341686"/>
            <a:ext cx="1235720" cy="181421"/>
          </a:xfrm>
          <a:prstGeom prst="rect">
            <a:avLst/>
          </a:prstGeom>
          <a:noFill/>
          <a:ln/>
        </p:spPr>
        <p:txBody>
          <a:bodyPr wrap="none" lIns="0" tIns="0" rIns="0" bIns="0" rtlCol="0" anchor="t"/>
          <a:lstStyle/>
          <a:p>
            <a:pPr marL="0" indent="0" algn="l">
              <a:lnSpc>
                <a:spcPts val="1400"/>
              </a:lnSpc>
              <a:buNone/>
            </a:pPr>
            <a:r>
              <a:rPr lang="en-US" sz="850" dirty="0">
                <a:solidFill>
                  <a:srgbClr val="4C4C4D"/>
                </a:solidFill>
                <a:latin typeface="Heebo" pitchFamily="34" charset="0"/>
                <a:ea typeface="Heebo" pitchFamily="34" charset="-122"/>
                <a:cs typeface="Heebo" pitchFamily="34" charset="-120"/>
              </a:rPr>
              <a:t>INNOVAZIONE DIGITALE</a:t>
            </a:r>
            <a:endParaRPr lang="en-US" sz="850" dirty="0"/>
          </a:p>
        </p:txBody>
      </p:sp>
      <p:sp>
        <p:nvSpPr>
          <p:cNvPr id="6" name="Shape 2"/>
          <p:cNvSpPr/>
          <p:nvPr/>
        </p:nvSpPr>
        <p:spPr>
          <a:xfrm>
            <a:off x="1972791" y="1294433"/>
            <a:ext cx="810816" cy="275927"/>
          </a:xfrm>
          <a:prstGeom prst="roundRect">
            <a:avLst>
              <a:gd name="adj" fmla="val 6165"/>
            </a:avLst>
          </a:prstGeom>
          <a:noFill/>
          <a:ln w="4763">
            <a:solidFill>
              <a:srgbClr val="2150FE"/>
            </a:solidFill>
            <a:prstDash val="solid"/>
          </a:ln>
        </p:spPr>
        <p:txBody>
          <a:bodyPr/>
          <a:lstStyle/>
          <a:p>
            <a:endParaRPr lang="it-IT"/>
          </a:p>
        </p:txBody>
      </p:sp>
      <p:sp>
        <p:nvSpPr>
          <p:cNvPr id="7" name="Text 3"/>
          <p:cNvSpPr/>
          <p:nvPr/>
        </p:nvSpPr>
        <p:spPr>
          <a:xfrm>
            <a:off x="2062609" y="1341686"/>
            <a:ext cx="631180" cy="181421"/>
          </a:xfrm>
          <a:prstGeom prst="rect">
            <a:avLst/>
          </a:prstGeom>
          <a:noFill/>
          <a:ln/>
        </p:spPr>
        <p:txBody>
          <a:bodyPr wrap="none" lIns="0" tIns="0" rIns="0" bIns="0" rtlCol="0" anchor="t"/>
          <a:lstStyle/>
          <a:p>
            <a:pPr marL="0" indent="0" algn="l">
              <a:lnSpc>
                <a:spcPts val="1400"/>
              </a:lnSpc>
              <a:buNone/>
            </a:pPr>
            <a:r>
              <a:rPr lang="en-US" sz="850" dirty="0">
                <a:solidFill>
                  <a:srgbClr val="2150FE"/>
                </a:solidFill>
                <a:latin typeface="Heebo" pitchFamily="34" charset="0"/>
                <a:ea typeface="Heebo" pitchFamily="34" charset="-122"/>
                <a:cs typeface="Heebo" pitchFamily="34" charset="-120"/>
              </a:rPr>
              <a:t>ISTRUZIONE</a:t>
            </a:r>
            <a:endParaRPr lang="en-US" sz="850" dirty="0"/>
          </a:p>
        </p:txBody>
      </p:sp>
      <p:sp>
        <p:nvSpPr>
          <p:cNvPr id="8" name="Text 4"/>
          <p:cNvSpPr/>
          <p:nvPr/>
        </p:nvSpPr>
        <p:spPr>
          <a:xfrm>
            <a:off x="496119" y="1627063"/>
            <a:ext cx="4722763" cy="1328961"/>
          </a:xfrm>
          <a:prstGeom prst="rect">
            <a:avLst/>
          </a:prstGeom>
          <a:noFill/>
          <a:ln/>
        </p:spPr>
        <p:txBody>
          <a:bodyPr wrap="square" lIns="0" tIns="0" rIns="0" bIns="0" rtlCol="0" anchor="t"/>
          <a:lstStyle/>
          <a:p>
            <a:pPr marL="0" indent="0" algn="l">
              <a:lnSpc>
                <a:spcPts val="3450"/>
              </a:lnSpc>
              <a:buNone/>
            </a:pPr>
            <a:r>
              <a:rPr lang="en-US" sz="2750" dirty="0">
                <a:solidFill>
                  <a:srgbClr val="152D47"/>
                </a:solidFill>
                <a:latin typeface="Crimson Pro Semi Bold" pitchFamily="34" charset="0"/>
                <a:ea typeface="Crimson Pro Semi Bold" pitchFamily="34" charset="-122"/>
                <a:cs typeface="Crimson Pro Semi Bold" pitchFamily="34" charset="-120"/>
              </a:rPr>
              <a:t>Linee Guida Ministeriali sull'Intelligenza Artificiale nelle Scuole</a:t>
            </a:r>
            <a:endParaRPr lang="en-US" sz="2750" dirty="0"/>
          </a:p>
        </p:txBody>
      </p:sp>
      <p:sp>
        <p:nvSpPr>
          <p:cNvPr id="9" name="Text 5"/>
          <p:cNvSpPr/>
          <p:nvPr/>
        </p:nvSpPr>
        <p:spPr>
          <a:xfrm>
            <a:off x="496119" y="3168625"/>
            <a:ext cx="4722763"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Allegato al </a:t>
            </a:r>
            <a:r>
              <a:rPr lang="en-US" sz="1100" b="1" dirty="0">
                <a:solidFill>
                  <a:srgbClr val="4C4C4D"/>
                </a:solidFill>
                <a:latin typeface="Heebo" pitchFamily="34" charset="0"/>
                <a:ea typeface="Heebo" pitchFamily="34" charset="-122"/>
                <a:cs typeface="Heebo" pitchFamily="34" charset="-120"/>
              </a:rPr>
              <a:t>Decreto Ministeriale n. 166 del 9 agosto 2025</a:t>
            </a:r>
            <a:r>
              <a:rPr lang="en-US" sz="1100" dirty="0">
                <a:solidFill>
                  <a:srgbClr val="4C4C4D"/>
                </a:solidFill>
                <a:latin typeface="Heebo" pitchFamily="34" charset="0"/>
                <a:ea typeface="Heebo" pitchFamily="34" charset="-122"/>
                <a:cs typeface="Heebo" pitchFamily="34" charset="-120"/>
              </a:rPr>
              <a:t> — un quadro normativo per l'integrazione responsabile dell'IA nel sistema scolastico italiano.</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784920"/>
            <a:ext cx="4096122" cy="354360"/>
          </a:xfrm>
          <a:prstGeom prst="rect">
            <a:avLst/>
          </a:prstGeom>
          <a:noFill/>
          <a:ln/>
        </p:spPr>
        <p:txBody>
          <a:bodyPr wrap="none" lIns="0" tIns="0" rIns="0" bIns="0" rtlCol="0" anchor="t"/>
          <a:lstStyle/>
          <a:p>
            <a:pPr marL="0" indent="0" algn="l">
              <a:lnSpc>
                <a:spcPts val="2750"/>
              </a:lnSpc>
              <a:buNone/>
            </a:pPr>
            <a:r>
              <a:rPr lang="en-US" sz="2200" dirty="0">
                <a:solidFill>
                  <a:srgbClr val="152D47"/>
                </a:solidFill>
                <a:latin typeface="Crimson Pro Semi Bold" pitchFamily="34" charset="0"/>
                <a:ea typeface="Crimson Pro Semi Bold" pitchFamily="34" charset="-122"/>
                <a:cs typeface="Crimson Pro Semi Bold" pitchFamily="34" charset="-120"/>
              </a:rPr>
              <a:t>I Tre Ambiti di Applicazione dell'IA</a:t>
            </a:r>
            <a:endParaRPr lang="en-US" sz="2200" dirty="0"/>
          </a:p>
        </p:txBody>
      </p:sp>
      <p:sp>
        <p:nvSpPr>
          <p:cNvPr id="3" name="Text 1"/>
          <p:cNvSpPr/>
          <p:nvPr/>
        </p:nvSpPr>
        <p:spPr>
          <a:xfrm>
            <a:off x="496119" y="1422797"/>
            <a:ext cx="8151763" cy="453628"/>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L'intelligenza artificiale rappresenta una risorsa strategica per trasformare l'esperienza educativa e ottimizzare i processi delle istituzioni scolastiche italiane.</a:t>
            </a:r>
            <a:endParaRPr lang="en-US" sz="1100" dirty="0"/>
          </a:p>
        </p:txBody>
      </p:sp>
      <p:pic>
        <p:nvPicPr>
          <p:cNvPr id="4" name="Image 0" descr="preencoded.png"/>
          <p:cNvPicPr>
            <a:picLocks noChangeAspect="1"/>
          </p:cNvPicPr>
          <p:nvPr/>
        </p:nvPicPr>
        <p:blipFill>
          <a:blip r:embed="rId3"/>
          <a:stretch>
            <a:fillRect/>
          </a:stretch>
        </p:blipFill>
        <p:spPr>
          <a:xfrm>
            <a:off x="496119" y="2035894"/>
            <a:ext cx="1507480" cy="931664"/>
          </a:xfrm>
          <a:prstGeom prst="rect">
            <a:avLst/>
          </a:prstGeom>
        </p:spPr>
      </p:pic>
      <p:sp>
        <p:nvSpPr>
          <p:cNvPr id="5" name="Text 2"/>
          <p:cNvSpPr/>
          <p:nvPr/>
        </p:nvSpPr>
        <p:spPr>
          <a:xfrm>
            <a:off x="496119" y="3144738"/>
            <a:ext cx="1850678" cy="221456"/>
          </a:xfrm>
          <a:prstGeom prst="rect">
            <a:avLst/>
          </a:prstGeom>
          <a:noFill/>
          <a:ln/>
        </p:spPr>
        <p:txBody>
          <a:bodyPr wrap="none" lIns="0" tIns="0" rIns="0" bIns="0" rtlCol="0" anchor="t"/>
          <a:lstStyle/>
          <a:p>
            <a:pPr marL="0" indent="0" algn="l">
              <a:lnSpc>
                <a:spcPts val="1700"/>
              </a:lnSpc>
              <a:buNone/>
            </a:pPr>
            <a:r>
              <a:rPr lang="en-US" sz="1350" dirty="0">
                <a:solidFill>
                  <a:srgbClr val="4C4C4D"/>
                </a:solidFill>
                <a:latin typeface="Crimson Pro Semi Bold" pitchFamily="34" charset="0"/>
                <a:ea typeface="Crimson Pro Semi Bold" pitchFamily="34" charset="-122"/>
                <a:cs typeface="Crimson Pro Semi Bold" pitchFamily="34" charset="-120"/>
              </a:rPr>
              <a:t>Didattica per gli Studenti</a:t>
            </a:r>
            <a:endParaRPr lang="en-US" sz="1350" dirty="0"/>
          </a:p>
        </p:txBody>
      </p:sp>
      <p:sp>
        <p:nvSpPr>
          <p:cNvPr id="6" name="Text 3"/>
          <p:cNvSpPr/>
          <p:nvPr/>
        </p:nvSpPr>
        <p:spPr>
          <a:xfrm>
            <a:off x="496119" y="3451250"/>
            <a:ext cx="2599134"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Strumenti innovativi che personalizzano l'apprendimento attraverso esperienze educative su misura per ogni alunno.</a:t>
            </a:r>
            <a:endParaRPr lang="en-US" sz="1100" dirty="0"/>
          </a:p>
        </p:txBody>
      </p:sp>
      <p:pic>
        <p:nvPicPr>
          <p:cNvPr id="7" name="Image 1" descr="preencoded.png"/>
          <p:cNvPicPr>
            <a:picLocks noChangeAspect="1"/>
          </p:cNvPicPr>
          <p:nvPr/>
        </p:nvPicPr>
        <p:blipFill>
          <a:blip r:embed="rId4"/>
          <a:stretch>
            <a:fillRect/>
          </a:stretch>
        </p:blipFill>
        <p:spPr>
          <a:xfrm>
            <a:off x="3272433" y="2035894"/>
            <a:ext cx="1507480" cy="931664"/>
          </a:xfrm>
          <a:prstGeom prst="rect">
            <a:avLst/>
          </a:prstGeom>
        </p:spPr>
      </p:pic>
      <p:sp>
        <p:nvSpPr>
          <p:cNvPr id="8" name="Text 4"/>
          <p:cNvSpPr/>
          <p:nvPr/>
        </p:nvSpPr>
        <p:spPr>
          <a:xfrm>
            <a:off x="3272433" y="3144738"/>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4C4C4D"/>
                </a:solidFill>
                <a:latin typeface="Crimson Pro Semi Bold" pitchFamily="34" charset="0"/>
                <a:ea typeface="Crimson Pro Semi Bold" pitchFamily="34" charset="-122"/>
                <a:cs typeface="Crimson Pro Semi Bold" pitchFamily="34" charset="-120"/>
              </a:rPr>
              <a:t>Supporto ai Docenti</a:t>
            </a:r>
            <a:endParaRPr lang="en-US" sz="1350" dirty="0"/>
          </a:p>
        </p:txBody>
      </p:sp>
      <p:sp>
        <p:nvSpPr>
          <p:cNvPr id="9" name="Text 5"/>
          <p:cNvSpPr/>
          <p:nvPr/>
        </p:nvSpPr>
        <p:spPr>
          <a:xfrm>
            <a:off x="3272433" y="3451250"/>
            <a:ext cx="2599134" cy="907256"/>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Risorse digitali che assistono gli insegnanti nella progettazione didattica, valutazione e gestione delle attività formative.</a:t>
            </a:r>
            <a:endParaRPr lang="en-US" sz="1100" dirty="0"/>
          </a:p>
        </p:txBody>
      </p:sp>
      <p:pic>
        <p:nvPicPr>
          <p:cNvPr id="10" name="Image 2" descr="preencoded.png"/>
          <p:cNvPicPr>
            <a:picLocks noChangeAspect="1"/>
          </p:cNvPicPr>
          <p:nvPr/>
        </p:nvPicPr>
        <p:blipFill>
          <a:blip r:embed="rId5"/>
          <a:stretch>
            <a:fillRect/>
          </a:stretch>
        </p:blipFill>
        <p:spPr>
          <a:xfrm>
            <a:off x="6048747" y="2035894"/>
            <a:ext cx="1507480" cy="931664"/>
          </a:xfrm>
          <a:prstGeom prst="rect">
            <a:avLst/>
          </a:prstGeom>
        </p:spPr>
      </p:pic>
      <p:sp>
        <p:nvSpPr>
          <p:cNvPr id="11" name="Text 6"/>
          <p:cNvSpPr/>
          <p:nvPr/>
        </p:nvSpPr>
        <p:spPr>
          <a:xfrm>
            <a:off x="6048747" y="3144738"/>
            <a:ext cx="1912739" cy="221456"/>
          </a:xfrm>
          <a:prstGeom prst="rect">
            <a:avLst/>
          </a:prstGeom>
          <a:noFill/>
          <a:ln/>
        </p:spPr>
        <p:txBody>
          <a:bodyPr wrap="none" lIns="0" tIns="0" rIns="0" bIns="0" rtlCol="0" anchor="t"/>
          <a:lstStyle/>
          <a:p>
            <a:pPr marL="0" indent="0" algn="l">
              <a:lnSpc>
                <a:spcPts val="1700"/>
              </a:lnSpc>
              <a:buNone/>
            </a:pPr>
            <a:r>
              <a:rPr lang="en-US" sz="1350" dirty="0" err="1">
                <a:solidFill>
                  <a:srgbClr val="4C4C4D"/>
                </a:solidFill>
                <a:latin typeface="Crimson Pro Semi Bold" pitchFamily="34" charset="0"/>
                <a:ea typeface="Crimson Pro Semi Bold" pitchFamily="34" charset="-122"/>
                <a:cs typeface="Crimson Pro Semi Bold" pitchFamily="34" charset="-120"/>
              </a:rPr>
              <a:t>Dirigenza</a:t>
            </a:r>
            <a:r>
              <a:rPr lang="en-US" sz="1350" dirty="0">
                <a:solidFill>
                  <a:srgbClr val="4C4C4D"/>
                </a:solidFill>
                <a:latin typeface="Crimson Pro Semi Bold" pitchFamily="34" charset="0"/>
                <a:ea typeface="Crimson Pro Semi Bold" pitchFamily="34" charset="-122"/>
                <a:cs typeface="Crimson Pro Semi Bold" pitchFamily="34" charset="-120"/>
              </a:rPr>
              <a:t> e </a:t>
            </a:r>
            <a:r>
              <a:rPr lang="en-US" sz="1350" dirty="0" err="1">
                <a:solidFill>
                  <a:srgbClr val="4C4C4D"/>
                </a:solidFill>
                <a:latin typeface="Crimson Pro Semi Bold" pitchFamily="34" charset="0"/>
                <a:ea typeface="Crimson Pro Semi Bold" pitchFamily="34" charset="-122"/>
                <a:cs typeface="Crimson Pro Semi Bold" pitchFamily="34" charset="-120"/>
              </a:rPr>
              <a:t>Organizzazione</a:t>
            </a:r>
            <a:r>
              <a:rPr lang="en-US" sz="1350" dirty="0">
                <a:solidFill>
                  <a:srgbClr val="4C4C4D"/>
                </a:solidFill>
                <a:latin typeface="Crimson Pro Semi Bold" pitchFamily="34" charset="0"/>
                <a:ea typeface="Crimson Pro Semi Bold" pitchFamily="34" charset="-122"/>
                <a:cs typeface="Crimson Pro Semi Bold" pitchFamily="34" charset="-120"/>
              </a:rPr>
              <a:t> Scolastica</a:t>
            </a:r>
            <a:endParaRPr lang="en-US" sz="1350" dirty="0"/>
          </a:p>
        </p:txBody>
      </p:sp>
      <p:sp>
        <p:nvSpPr>
          <p:cNvPr id="12" name="Text 7"/>
          <p:cNvSpPr/>
          <p:nvPr/>
        </p:nvSpPr>
        <p:spPr>
          <a:xfrm>
            <a:off x="6048747" y="3451250"/>
            <a:ext cx="2599134" cy="680442"/>
          </a:xfrm>
          <a:prstGeom prst="rect">
            <a:avLst/>
          </a:prstGeom>
          <a:noFill/>
          <a:ln/>
        </p:spPr>
        <p:txBody>
          <a:bodyPr wrap="square" lIns="0" tIns="0" rIns="0" bIns="0" rtlCol="0" anchor="t"/>
          <a:lstStyle/>
          <a:p>
            <a:pPr marL="0" indent="0" algn="l">
              <a:lnSpc>
                <a:spcPts val="1750"/>
              </a:lnSpc>
              <a:buNone/>
            </a:pPr>
            <a:r>
              <a:rPr lang="en-US" sz="1100" dirty="0">
                <a:solidFill>
                  <a:srgbClr val="4C4C4D"/>
                </a:solidFill>
                <a:latin typeface="Heebo" pitchFamily="34" charset="0"/>
                <a:ea typeface="Heebo" pitchFamily="34" charset="-122"/>
                <a:cs typeface="Heebo" pitchFamily="34" charset="-120"/>
              </a:rPr>
              <a:t>Soluzioni per </a:t>
            </a:r>
            <a:r>
              <a:rPr lang="en-US" sz="1100" dirty="0" err="1">
                <a:solidFill>
                  <a:srgbClr val="4C4C4D"/>
                </a:solidFill>
                <a:latin typeface="Heebo" pitchFamily="34" charset="0"/>
                <a:ea typeface="Heebo" pitchFamily="34" charset="-122"/>
                <a:cs typeface="Heebo" pitchFamily="34" charset="-120"/>
              </a:rPr>
              <a:t>supportare</a:t>
            </a:r>
            <a:r>
              <a:rPr lang="en-US" sz="1100" dirty="0">
                <a:solidFill>
                  <a:srgbClr val="4C4C4D"/>
                </a:solidFill>
                <a:latin typeface="Heebo" pitchFamily="34" charset="0"/>
                <a:ea typeface="Heebo" pitchFamily="34" charset="-122"/>
                <a:cs typeface="Heebo" pitchFamily="34" charset="-120"/>
              </a:rPr>
              <a:t> I DS e </a:t>
            </a:r>
            <a:r>
              <a:rPr lang="en-US" sz="1100" dirty="0" err="1">
                <a:solidFill>
                  <a:srgbClr val="4C4C4D"/>
                </a:solidFill>
                <a:latin typeface="Heebo" pitchFamily="34" charset="0"/>
                <a:ea typeface="Heebo" pitchFamily="34" charset="-122"/>
                <a:cs typeface="Heebo" pitchFamily="34" charset="-120"/>
              </a:rPr>
              <a:t>velocizzare</a:t>
            </a:r>
            <a:r>
              <a:rPr lang="en-US" sz="1100" dirty="0">
                <a:solidFill>
                  <a:srgbClr val="4C4C4D"/>
                </a:solidFill>
                <a:latin typeface="Heebo" pitchFamily="34" charset="0"/>
                <a:ea typeface="Heebo" pitchFamily="34" charset="-122"/>
                <a:cs typeface="Heebo" pitchFamily="34" charset="-120"/>
              </a:rPr>
              <a:t> </a:t>
            </a:r>
            <a:r>
              <a:rPr lang="en-US" sz="1100" dirty="0" err="1">
                <a:solidFill>
                  <a:srgbClr val="4C4C4D"/>
                </a:solidFill>
                <a:latin typeface="Heebo" pitchFamily="34" charset="0"/>
                <a:ea typeface="Heebo" pitchFamily="34" charset="-122"/>
                <a:cs typeface="Heebo" pitchFamily="34" charset="-120"/>
              </a:rPr>
              <a:t>l’attività</a:t>
            </a:r>
            <a:r>
              <a:rPr lang="en-US" sz="1100" dirty="0">
                <a:solidFill>
                  <a:srgbClr val="4C4C4D"/>
                </a:solidFill>
                <a:latin typeface="Heebo" pitchFamily="34" charset="0"/>
                <a:ea typeface="Heebo" pitchFamily="34" charset="-122"/>
                <a:cs typeface="Heebo" pitchFamily="34" charset="-120"/>
              </a:rPr>
              <a:t> degli </a:t>
            </a:r>
            <a:r>
              <a:rPr lang="en-US" sz="1100" dirty="0" err="1">
                <a:solidFill>
                  <a:srgbClr val="4C4C4D"/>
                </a:solidFill>
                <a:latin typeface="Heebo" pitchFamily="34" charset="0"/>
                <a:ea typeface="Heebo" pitchFamily="34" charset="-122"/>
                <a:cs typeface="Heebo" pitchFamily="34" charset="-120"/>
              </a:rPr>
              <a:t>amministrativi</a:t>
            </a:r>
            <a:r>
              <a:rPr lang="en-US" sz="1100" dirty="0">
                <a:solidFill>
                  <a:srgbClr val="4C4C4D"/>
                </a:solidFill>
                <a:latin typeface="Heebo" pitchFamily="34" charset="0"/>
                <a:ea typeface="Heebo" pitchFamily="34" charset="-122"/>
                <a:cs typeface="Heebo" pitchFamily="34" charset="-120"/>
              </a:rPr>
              <a:t>, ottimizzando l'efficienza della segreteria.</a:t>
            </a:r>
            <a:endParaRPr lang="en-US" sz="1100" dirty="0"/>
          </a:p>
        </p:txBody>
      </p:sp>
      <p:pic>
        <p:nvPicPr>
          <p:cNvPr id="14" name="Immagine 13">
            <a:extLst>
              <a:ext uri="{FF2B5EF4-FFF2-40B4-BE49-F238E27FC236}">
                <a16:creationId xmlns:a16="http://schemas.microsoft.com/office/drawing/2014/main" id="{E84E243E-EAEC-D9DE-2A6C-846E450430D8}"/>
              </a:ext>
            </a:extLst>
          </p:cNvPr>
          <p:cNvPicPr>
            <a:picLocks noChangeAspect="1"/>
          </p:cNvPicPr>
          <p:nvPr/>
        </p:nvPicPr>
        <p:blipFill>
          <a:blip r:embed="rId6"/>
          <a:stretch>
            <a:fillRect/>
          </a:stretch>
        </p:blipFill>
        <p:spPr>
          <a:xfrm>
            <a:off x="7455511" y="62840"/>
            <a:ext cx="1218962" cy="430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24755"/>
            <a:ext cx="4789884" cy="283518"/>
          </a:xfrm>
          <a:prstGeom prst="rect">
            <a:avLst/>
          </a:prstGeom>
          <a:noFill/>
          <a:ln/>
        </p:spPr>
        <p:txBody>
          <a:bodyPr wrap="none" lIns="0" tIns="0" rIns="0" bIns="0" rtlCol="0" anchor="t"/>
          <a:lstStyle/>
          <a:p>
            <a:pPr marL="0" indent="0" algn="l">
              <a:lnSpc>
                <a:spcPts val="2200"/>
              </a:lnSpc>
              <a:buNone/>
            </a:pPr>
            <a:r>
              <a:rPr lang="en-US" sz="1750" dirty="0">
                <a:solidFill>
                  <a:srgbClr val="152D47"/>
                </a:solidFill>
                <a:latin typeface="Crimson Pro Semi Bold" pitchFamily="34" charset="0"/>
                <a:ea typeface="Crimson Pro Semi Bold" pitchFamily="34" charset="-122"/>
                <a:cs typeface="Crimson Pro Semi Bold" pitchFamily="34" charset="-120"/>
              </a:rPr>
              <a:t>Benefici dell'IA per l'Apprendimento degli Studenti</a:t>
            </a:r>
            <a:endParaRPr lang="en-US" sz="1750" dirty="0"/>
          </a:p>
        </p:txBody>
      </p:sp>
      <p:sp>
        <p:nvSpPr>
          <p:cNvPr id="3" name="Shape 1"/>
          <p:cNvSpPr/>
          <p:nvPr/>
        </p:nvSpPr>
        <p:spPr>
          <a:xfrm>
            <a:off x="496119" y="889695"/>
            <a:ext cx="4030489" cy="1215851"/>
          </a:xfrm>
          <a:prstGeom prst="roundRect">
            <a:avLst>
              <a:gd name="adj" fmla="val 1399"/>
            </a:avLst>
          </a:prstGeom>
          <a:solidFill>
            <a:srgbClr val="F2EEEE"/>
          </a:solidFill>
          <a:ln/>
        </p:spPr>
        <p:txBody>
          <a:bodyPr/>
          <a:lstStyle/>
          <a:p>
            <a:endParaRPr lang="it-IT"/>
          </a:p>
        </p:txBody>
      </p:sp>
      <p:sp>
        <p:nvSpPr>
          <p:cNvPr id="4" name="Shape 2"/>
          <p:cNvSpPr/>
          <p:nvPr/>
        </p:nvSpPr>
        <p:spPr>
          <a:xfrm>
            <a:off x="609526" y="1003102"/>
            <a:ext cx="340221" cy="340221"/>
          </a:xfrm>
          <a:prstGeom prst="roundRect">
            <a:avLst>
              <a:gd name="adj" fmla="val 16796225"/>
            </a:avLst>
          </a:prstGeom>
          <a:solidFill>
            <a:srgbClr val="2150FE"/>
          </a:solidFill>
          <a:ln/>
        </p:spPr>
        <p:txBody>
          <a:bodyPr/>
          <a:lstStyle/>
          <a:p>
            <a:endParaRPr lang="it-IT"/>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064" y="1096640"/>
            <a:ext cx="153070" cy="153070"/>
          </a:xfrm>
          <a:prstGeom prst="rect">
            <a:avLst/>
          </a:prstGeom>
        </p:spPr>
      </p:pic>
      <p:sp>
        <p:nvSpPr>
          <p:cNvPr id="6" name="Text 3"/>
          <p:cNvSpPr/>
          <p:nvPr/>
        </p:nvSpPr>
        <p:spPr>
          <a:xfrm>
            <a:off x="609526" y="1434033"/>
            <a:ext cx="1417662"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Stimolo alla Curiosità</a:t>
            </a:r>
            <a:endParaRPr lang="en-US" sz="1100" dirty="0"/>
          </a:p>
        </p:txBody>
      </p:sp>
      <p:sp>
        <p:nvSpPr>
          <p:cNvPr id="7" name="Text 4"/>
          <p:cNvSpPr/>
          <p:nvPr/>
        </p:nvSpPr>
        <p:spPr>
          <a:xfrm>
            <a:off x="609526" y="1665610"/>
            <a:ext cx="3803675"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Esperienze educative coinvolgenti che trasformano lo studio in una scoperta continua.</a:t>
            </a:r>
            <a:endParaRPr lang="en-US" sz="850" dirty="0"/>
          </a:p>
        </p:txBody>
      </p:sp>
      <p:sp>
        <p:nvSpPr>
          <p:cNvPr id="8" name="Shape 5"/>
          <p:cNvSpPr/>
          <p:nvPr/>
        </p:nvSpPr>
        <p:spPr>
          <a:xfrm>
            <a:off x="4617318" y="889695"/>
            <a:ext cx="4030563" cy="1215851"/>
          </a:xfrm>
          <a:prstGeom prst="roundRect">
            <a:avLst>
              <a:gd name="adj" fmla="val 1399"/>
            </a:avLst>
          </a:prstGeom>
          <a:solidFill>
            <a:srgbClr val="F2EEEE"/>
          </a:solidFill>
          <a:ln/>
        </p:spPr>
        <p:txBody>
          <a:bodyPr/>
          <a:lstStyle/>
          <a:p>
            <a:endParaRPr lang="it-IT"/>
          </a:p>
        </p:txBody>
      </p:sp>
      <p:sp>
        <p:nvSpPr>
          <p:cNvPr id="9" name="Shape 6"/>
          <p:cNvSpPr/>
          <p:nvPr/>
        </p:nvSpPr>
        <p:spPr>
          <a:xfrm>
            <a:off x="4730725" y="1003102"/>
            <a:ext cx="340221" cy="340221"/>
          </a:xfrm>
          <a:prstGeom prst="roundRect">
            <a:avLst>
              <a:gd name="adj" fmla="val 16796225"/>
            </a:avLst>
          </a:prstGeom>
          <a:solidFill>
            <a:srgbClr val="2150FE"/>
          </a:solidFill>
          <a:ln/>
        </p:spPr>
        <p:txBody>
          <a:bodyPr/>
          <a:lstStyle/>
          <a:p>
            <a:endParaRPr lang="it-IT"/>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4264" y="1096640"/>
            <a:ext cx="153070" cy="153070"/>
          </a:xfrm>
          <a:prstGeom prst="rect">
            <a:avLst/>
          </a:prstGeom>
        </p:spPr>
      </p:pic>
      <p:sp>
        <p:nvSpPr>
          <p:cNvPr id="11" name="Text 7"/>
          <p:cNvSpPr/>
          <p:nvPr/>
        </p:nvSpPr>
        <p:spPr>
          <a:xfrm>
            <a:off x="4730725" y="1434033"/>
            <a:ext cx="1452265"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Risorse Multidisciplinari</a:t>
            </a:r>
            <a:endParaRPr lang="en-US" sz="1100" dirty="0"/>
          </a:p>
        </p:txBody>
      </p:sp>
      <p:sp>
        <p:nvSpPr>
          <p:cNvPr id="12" name="Text 8"/>
          <p:cNvSpPr/>
          <p:nvPr/>
        </p:nvSpPr>
        <p:spPr>
          <a:xfrm>
            <a:off x="4730725" y="1665610"/>
            <a:ext cx="3803749"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Integrazione di contenuti da diverse discipline per una visione olistica del sapere.</a:t>
            </a:r>
            <a:endParaRPr lang="en-US" sz="850" dirty="0"/>
          </a:p>
        </p:txBody>
      </p:sp>
      <p:sp>
        <p:nvSpPr>
          <p:cNvPr id="13" name="Shape 9"/>
          <p:cNvSpPr/>
          <p:nvPr/>
        </p:nvSpPr>
        <p:spPr>
          <a:xfrm>
            <a:off x="496119" y="2196257"/>
            <a:ext cx="4030489" cy="1215851"/>
          </a:xfrm>
          <a:prstGeom prst="roundRect">
            <a:avLst>
              <a:gd name="adj" fmla="val 1399"/>
            </a:avLst>
          </a:prstGeom>
          <a:solidFill>
            <a:srgbClr val="F2EEEE"/>
          </a:solidFill>
          <a:ln/>
        </p:spPr>
        <p:txBody>
          <a:bodyPr/>
          <a:lstStyle/>
          <a:p>
            <a:endParaRPr lang="it-IT"/>
          </a:p>
        </p:txBody>
      </p:sp>
      <p:sp>
        <p:nvSpPr>
          <p:cNvPr id="14" name="Shape 10"/>
          <p:cNvSpPr/>
          <p:nvPr/>
        </p:nvSpPr>
        <p:spPr>
          <a:xfrm>
            <a:off x="609526" y="2309664"/>
            <a:ext cx="340221" cy="340221"/>
          </a:xfrm>
          <a:prstGeom prst="roundRect">
            <a:avLst>
              <a:gd name="adj" fmla="val 16796225"/>
            </a:avLst>
          </a:prstGeom>
          <a:solidFill>
            <a:srgbClr val="2150FE"/>
          </a:solidFill>
          <a:ln/>
        </p:spPr>
        <p:txBody>
          <a:bodyPr/>
          <a:lstStyle/>
          <a:p>
            <a:endParaRPr lang="it-IT"/>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064" y="2403202"/>
            <a:ext cx="153070" cy="153070"/>
          </a:xfrm>
          <a:prstGeom prst="rect">
            <a:avLst/>
          </a:prstGeom>
        </p:spPr>
      </p:pic>
      <p:sp>
        <p:nvSpPr>
          <p:cNvPr id="16" name="Text 11"/>
          <p:cNvSpPr/>
          <p:nvPr/>
        </p:nvSpPr>
        <p:spPr>
          <a:xfrm>
            <a:off x="609526" y="2740596"/>
            <a:ext cx="1417662"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Feedback Immediati</a:t>
            </a:r>
            <a:endParaRPr lang="en-US" sz="1100" dirty="0"/>
          </a:p>
        </p:txBody>
      </p:sp>
      <p:sp>
        <p:nvSpPr>
          <p:cNvPr id="17" name="Text 12"/>
          <p:cNvSpPr/>
          <p:nvPr/>
        </p:nvSpPr>
        <p:spPr>
          <a:xfrm>
            <a:off x="609526" y="2972172"/>
            <a:ext cx="3803675"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Valutazioni istantanee per correggere errori e consolidare le competenze acquisite.</a:t>
            </a:r>
            <a:endParaRPr lang="en-US" sz="850" dirty="0"/>
          </a:p>
        </p:txBody>
      </p:sp>
      <p:sp>
        <p:nvSpPr>
          <p:cNvPr id="18" name="Shape 13"/>
          <p:cNvSpPr/>
          <p:nvPr/>
        </p:nvSpPr>
        <p:spPr>
          <a:xfrm>
            <a:off x="4617318" y="2196257"/>
            <a:ext cx="4030563" cy="1215851"/>
          </a:xfrm>
          <a:prstGeom prst="roundRect">
            <a:avLst>
              <a:gd name="adj" fmla="val 1399"/>
            </a:avLst>
          </a:prstGeom>
          <a:solidFill>
            <a:srgbClr val="F2EEEE"/>
          </a:solidFill>
          <a:ln/>
        </p:spPr>
        <p:txBody>
          <a:bodyPr/>
          <a:lstStyle/>
          <a:p>
            <a:endParaRPr lang="it-IT"/>
          </a:p>
        </p:txBody>
      </p:sp>
      <p:sp>
        <p:nvSpPr>
          <p:cNvPr id="19" name="Shape 14"/>
          <p:cNvSpPr/>
          <p:nvPr/>
        </p:nvSpPr>
        <p:spPr>
          <a:xfrm>
            <a:off x="4730725" y="2309664"/>
            <a:ext cx="340221" cy="340221"/>
          </a:xfrm>
          <a:prstGeom prst="roundRect">
            <a:avLst>
              <a:gd name="adj" fmla="val 16796225"/>
            </a:avLst>
          </a:prstGeom>
          <a:solidFill>
            <a:srgbClr val="2150FE"/>
          </a:solidFill>
          <a:ln/>
        </p:spPr>
        <p:txBody>
          <a:bodyPr/>
          <a:lstStyle/>
          <a:p>
            <a:endParaRPr lang="it-IT"/>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4264" y="2403202"/>
            <a:ext cx="153070" cy="153070"/>
          </a:xfrm>
          <a:prstGeom prst="rect">
            <a:avLst/>
          </a:prstGeom>
        </p:spPr>
      </p:pic>
      <p:sp>
        <p:nvSpPr>
          <p:cNvPr id="21" name="Text 15"/>
          <p:cNvSpPr/>
          <p:nvPr/>
        </p:nvSpPr>
        <p:spPr>
          <a:xfrm>
            <a:off x="4730725" y="2740596"/>
            <a:ext cx="1468636"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Accessibilità e Inclusione</a:t>
            </a:r>
            <a:endParaRPr lang="en-US" sz="1100" dirty="0"/>
          </a:p>
        </p:txBody>
      </p:sp>
      <p:sp>
        <p:nvSpPr>
          <p:cNvPr id="22" name="Text 16"/>
          <p:cNvSpPr/>
          <p:nvPr/>
        </p:nvSpPr>
        <p:spPr>
          <a:xfrm>
            <a:off x="4730725" y="2972172"/>
            <a:ext cx="3803749"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Strumenti che abbattono barriere e valorizzano le diversità, rendendo l'istruzione accessibile a tutti.</a:t>
            </a:r>
            <a:endParaRPr lang="en-US" sz="850" dirty="0"/>
          </a:p>
        </p:txBody>
      </p:sp>
      <p:sp>
        <p:nvSpPr>
          <p:cNvPr id="23" name="Shape 17"/>
          <p:cNvSpPr/>
          <p:nvPr/>
        </p:nvSpPr>
        <p:spPr>
          <a:xfrm>
            <a:off x="496119" y="3502819"/>
            <a:ext cx="4030489" cy="1215851"/>
          </a:xfrm>
          <a:prstGeom prst="roundRect">
            <a:avLst>
              <a:gd name="adj" fmla="val 1399"/>
            </a:avLst>
          </a:prstGeom>
          <a:solidFill>
            <a:srgbClr val="F2EEEE"/>
          </a:solidFill>
          <a:ln/>
        </p:spPr>
        <p:txBody>
          <a:bodyPr/>
          <a:lstStyle/>
          <a:p>
            <a:endParaRPr lang="it-IT"/>
          </a:p>
        </p:txBody>
      </p:sp>
      <p:sp>
        <p:nvSpPr>
          <p:cNvPr id="24" name="Shape 18"/>
          <p:cNvSpPr/>
          <p:nvPr/>
        </p:nvSpPr>
        <p:spPr>
          <a:xfrm>
            <a:off x="609526" y="3616226"/>
            <a:ext cx="340221" cy="340221"/>
          </a:xfrm>
          <a:prstGeom prst="roundRect">
            <a:avLst>
              <a:gd name="adj" fmla="val 16796225"/>
            </a:avLst>
          </a:prstGeom>
          <a:solidFill>
            <a:srgbClr val="2150FE"/>
          </a:solidFill>
          <a:ln/>
        </p:spPr>
        <p:txBody>
          <a:bodyPr/>
          <a:lstStyle/>
          <a:p>
            <a:endParaRPr lang="it-IT"/>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064" y="3709764"/>
            <a:ext cx="153070" cy="153070"/>
          </a:xfrm>
          <a:prstGeom prst="rect">
            <a:avLst/>
          </a:prstGeom>
        </p:spPr>
      </p:pic>
      <p:sp>
        <p:nvSpPr>
          <p:cNvPr id="26" name="Text 19"/>
          <p:cNvSpPr/>
          <p:nvPr/>
        </p:nvSpPr>
        <p:spPr>
          <a:xfrm>
            <a:off x="609526" y="4047158"/>
            <a:ext cx="1873076"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Autonomia nell'Apprendimento</a:t>
            </a:r>
            <a:endParaRPr lang="en-US" sz="1100" dirty="0"/>
          </a:p>
        </p:txBody>
      </p:sp>
      <p:sp>
        <p:nvSpPr>
          <p:cNvPr id="27" name="Text 20"/>
          <p:cNvSpPr/>
          <p:nvPr/>
        </p:nvSpPr>
        <p:spPr>
          <a:xfrm>
            <a:off x="609526" y="4278734"/>
            <a:ext cx="3803675"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Percorsi personalizzati che sviluppano competenze di autogestione e indipendenza.</a:t>
            </a:r>
            <a:endParaRPr lang="en-US" sz="850" dirty="0"/>
          </a:p>
        </p:txBody>
      </p:sp>
      <p:sp>
        <p:nvSpPr>
          <p:cNvPr id="28" name="Shape 21"/>
          <p:cNvSpPr/>
          <p:nvPr/>
        </p:nvSpPr>
        <p:spPr>
          <a:xfrm>
            <a:off x="4617318" y="3502819"/>
            <a:ext cx="4030563" cy="1215851"/>
          </a:xfrm>
          <a:prstGeom prst="roundRect">
            <a:avLst>
              <a:gd name="adj" fmla="val 1399"/>
            </a:avLst>
          </a:prstGeom>
          <a:solidFill>
            <a:srgbClr val="F2EEEE"/>
          </a:solidFill>
          <a:ln/>
        </p:spPr>
        <p:txBody>
          <a:bodyPr/>
          <a:lstStyle/>
          <a:p>
            <a:endParaRPr lang="it-IT"/>
          </a:p>
        </p:txBody>
      </p:sp>
      <p:sp>
        <p:nvSpPr>
          <p:cNvPr id="29" name="Shape 22"/>
          <p:cNvSpPr/>
          <p:nvPr/>
        </p:nvSpPr>
        <p:spPr>
          <a:xfrm>
            <a:off x="4730725" y="3616226"/>
            <a:ext cx="340221" cy="340221"/>
          </a:xfrm>
          <a:prstGeom prst="roundRect">
            <a:avLst>
              <a:gd name="adj" fmla="val 16796225"/>
            </a:avLst>
          </a:prstGeom>
          <a:solidFill>
            <a:srgbClr val="2150FE"/>
          </a:solidFill>
          <a:ln/>
        </p:spPr>
        <p:txBody>
          <a:bodyPr/>
          <a:lstStyle/>
          <a:p>
            <a:endParaRPr lang="it-IT"/>
          </a:p>
        </p:txBody>
      </p:sp>
      <p:pic>
        <p:nvPicPr>
          <p:cNvPr id="30"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24264" y="3709764"/>
            <a:ext cx="153070" cy="153070"/>
          </a:xfrm>
          <a:prstGeom prst="rect">
            <a:avLst/>
          </a:prstGeom>
        </p:spPr>
      </p:pic>
      <p:sp>
        <p:nvSpPr>
          <p:cNvPr id="31" name="Text 23"/>
          <p:cNvSpPr/>
          <p:nvPr/>
        </p:nvSpPr>
        <p:spPr>
          <a:xfrm>
            <a:off x="4730725" y="4047158"/>
            <a:ext cx="1978075" cy="177180"/>
          </a:xfrm>
          <a:prstGeom prst="rect">
            <a:avLst/>
          </a:prstGeom>
          <a:noFill/>
          <a:ln/>
        </p:spPr>
        <p:txBody>
          <a:bodyPr wrap="none" lIns="0" tIns="0" rIns="0" bIns="0" rtlCol="0" anchor="t"/>
          <a:lstStyle/>
          <a:p>
            <a:pPr marL="0" indent="0" algn="l">
              <a:lnSpc>
                <a:spcPts val="1350"/>
              </a:lnSpc>
              <a:buNone/>
            </a:pPr>
            <a:r>
              <a:rPr lang="en-US" sz="1100" dirty="0">
                <a:solidFill>
                  <a:srgbClr val="4C4C4D"/>
                </a:solidFill>
                <a:latin typeface="Crimson Pro Semi Bold" pitchFamily="34" charset="0"/>
                <a:ea typeface="Crimson Pro Semi Bold" pitchFamily="34" charset="-122"/>
                <a:cs typeface="Crimson Pro Semi Bold" pitchFamily="34" charset="-120"/>
              </a:rPr>
              <a:t>Approfondimento in Tempo Reale</a:t>
            </a:r>
            <a:endParaRPr lang="en-US" sz="1100" dirty="0"/>
          </a:p>
        </p:txBody>
      </p:sp>
      <p:sp>
        <p:nvSpPr>
          <p:cNvPr id="32" name="Text 24"/>
          <p:cNvSpPr/>
          <p:nvPr/>
        </p:nvSpPr>
        <p:spPr>
          <a:xfrm>
            <a:off x="4730725" y="4278734"/>
            <a:ext cx="3803749"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Accesso immediato a spiegazioni supplementari e chiarimenti personalizzati durante lo studio.</a:t>
            </a:r>
            <a:endParaRPr lang="en-US" sz="850" dirty="0"/>
          </a:p>
        </p:txBody>
      </p:sp>
      <p:pic>
        <p:nvPicPr>
          <p:cNvPr id="34" name="Immagine 33">
            <a:extLst>
              <a:ext uri="{FF2B5EF4-FFF2-40B4-BE49-F238E27FC236}">
                <a16:creationId xmlns:a16="http://schemas.microsoft.com/office/drawing/2014/main" id="{5646C485-4563-5806-65C1-FD77A33E6474}"/>
              </a:ext>
            </a:extLst>
          </p:cNvPr>
          <p:cNvPicPr>
            <a:picLocks noChangeAspect="1"/>
          </p:cNvPicPr>
          <p:nvPr/>
        </p:nvPicPr>
        <p:blipFill>
          <a:blip r:embed="rId15"/>
          <a:stretch>
            <a:fillRect/>
          </a:stretch>
        </p:blipFill>
        <p:spPr>
          <a:xfrm>
            <a:off x="7455511" y="62840"/>
            <a:ext cx="1218962" cy="430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82501"/>
            <a:ext cx="2826767" cy="318939"/>
          </a:xfrm>
          <a:prstGeom prst="rect">
            <a:avLst/>
          </a:prstGeom>
          <a:noFill/>
          <a:ln/>
        </p:spPr>
        <p:txBody>
          <a:bodyPr wrap="none" lIns="0" tIns="0" rIns="0" bIns="0" rtlCol="0" anchor="t"/>
          <a:lstStyle/>
          <a:p>
            <a:pPr marL="0" indent="0" algn="l">
              <a:lnSpc>
                <a:spcPts val="2500"/>
              </a:lnSpc>
              <a:buNone/>
            </a:pPr>
            <a:r>
              <a:rPr lang="en-US" sz="2000" dirty="0">
                <a:solidFill>
                  <a:srgbClr val="152D47"/>
                </a:solidFill>
                <a:latin typeface="Crimson Pro Semi Bold" pitchFamily="34" charset="0"/>
                <a:ea typeface="Crimson Pro Semi Bold" pitchFamily="34" charset="-122"/>
                <a:cs typeface="Crimson Pro Semi Bold" pitchFamily="34" charset="-120"/>
              </a:rPr>
              <a:t>L'IA al Servizio dei Docenti</a:t>
            </a:r>
            <a:endParaRPr lang="en-US" sz="2000" dirty="0"/>
          </a:p>
        </p:txBody>
      </p:sp>
      <p:pic>
        <p:nvPicPr>
          <p:cNvPr id="3" name="Image 0" descr="preencoded.png"/>
          <p:cNvPicPr>
            <a:picLocks noChangeAspect="1"/>
          </p:cNvPicPr>
          <p:nvPr/>
        </p:nvPicPr>
        <p:blipFill>
          <a:blip r:embed="rId3"/>
          <a:stretch>
            <a:fillRect/>
          </a:stretch>
        </p:blipFill>
        <p:spPr>
          <a:xfrm>
            <a:off x="1376437" y="1102816"/>
            <a:ext cx="3429000" cy="3429000"/>
          </a:xfrm>
          <a:prstGeom prst="rect">
            <a:avLst/>
          </a:prstGeom>
        </p:spPr>
      </p:pic>
      <p:sp>
        <p:nvSpPr>
          <p:cNvPr id="4" name="Text 1"/>
          <p:cNvSpPr/>
          <p:nvPr/>
        </p:nvSpPr>
        <p:spPr>
          <a:xfrm>
            <a:off x="6001792" y="1228204"/>
            <a:ext cx="1709663" cy="199281"/>
          </a:xfrm>
          <a:prstGeom prst="rect">
            <a:avLst/>
          </a:prstGeom>
          <a:noFill/>
          <a:ln/>
        </p:spPr>
        <p:txBody>
          <a:bodyPr wrap="none" lIns="0" tIns="0" rIns="0" bIns="0" rtlCol="0" anchor="t"/>
          <a:lstStyle/>
          <a:p>
            <a:pPr marL="0" indent="0" algn="l">
              <a:lnSpc>
                <a:spcPts val="1550"/>
              </a:lnSpc>
              <a:buNone/>
            </a:pPr>
            <a:r>
              <a:rPr lang="en-US" sz="1250" dirty="0">
                <a:solidFill>
                  <a:srgbClr val="152D47"/>
                </a:solidFill>
                <a:latin typeface="Crimson Pro Semi Bold" pitchFamily="34" charset="0"/>
                <a:ea typeface="Crimson Pro Semi Bold" pitchFamily="34" charset="-122"/>
                <a:cs typeface="Crimson Pro Semi Bold" pitchFamily="34" charset="-120"/>
              </a:rPr>
              <a:t>Opportunità per i Docenti</a:t>
            </a:r>
            <a:endParaRPr lang="en-US" sz="1250" dirty="0"/>
          </a:p>
        </p:txBody>
      </p:sp>
      <p:sp>
        <p:nvSpPr>
          <p:cNvPr id="5" name="Text 2"/>
          <p:cNvSpPr/>
          <p:nvPr/>
        </p:nvSpPr>
        <p:spPr>
          <a:xfrm>
            <a:off x="5223570" y="1542306"/>
            <a:ext cx="3429000" cy="775692"/>
          </a:xfrm>
          <a:prstGeom prst="rect">
            <a:avLst/>
          </a:prstGeom>
          <a:noFill/>
          <a:ln/>
        </p:spPr>
        <p:txBody>
          <a:bodyPr wrap="square" lIns="0" tIns="0" rIns="0" bIns="0" rtlCol="0" anchor="t"/>
          <a:lstStyle/>
          <a:p>
            <a:pPr marL="0" indent="0" algn="just">
              <a:lnSpc>
                <a:spcPts val="1500"/>
              </a:lnSpc>
              <a:buNone/>
            </a:pPr>
            <a:r>
              <a:rPr lang="en-US" sz="1200" dirty="0">
                <a:solidFill>
                  <a:srgbClr val="4C4C4D"/>
                </a:solidFill>
                <a:latin typeface="Heebo" pitchFamily="34" charset="0"/>
                <a:ea typeface="Heebo" pitchFamily="34" charset="-122"/>
                <a:cs typeface="Heebo" pitchFamily="34" charset="-120"/>
              </a:rPr>
              <a:t>L'intelligenza artificiale offre strumenti avanzati che rivoluzionano l'approccio didattico, consentendo agli insegnanti di dedicare più tempo alla relazione educativa.</a:t>
            </a:r>
            <a:endParaRPr lang="en-US" sz="1200" dirty="0"/>
          </a:p>
        </p:txBody>
      </p:sp>
      <p:sp>
        <p:nvSpPr>
          <p:cNvPr id="6" name="Text 3"/>
          <p:cNvSpPr/>
          <p:nvPr/>
        </p:nvSpPr>
        <p:spPr>
          <a:xfrm>
            <a:off x="5223570" y="2421285"/>
            <a:ext cx="3429000" cy="2059781"/>
          </a:xfrm>
          <a:prstGeom prst="rect">
            <a:avLst/>
          </a:prstGeom>
          <a:noFill/>
          <a:ln/>
        </p:spPr>
        <p:txBody>
          <a:bodyPr wrap="square" lIns="0" tIns="0" rIns="0" bIns="0" rtlCol="0" anchor="t"/>
          <a:lstStyle/>
          <a:p>
            <a:pPr marL="342900" indent="-342900" algn="l">
              <a:lnSpc>
                <a:spcPts val="1500"/>
              </a:lnSpc>
              <a:buSzPct val="100000"/>
              <a:buChar char="•"/>
            </a:pPr>
            <a:r>
              <a:rPr lang="en-US" sz="1200" b="1" dirty="0">
                <a:solidFill>
                  <a:srgbClr val="4C4C4D"/>
                </a:solidFill>
                <a:latin typeface="Heebo" pitchFamily="34" charset="0"/>
                <a:ea typeface="Heebo" pitchFamily="34" charset="-122"/>
                <a:cs typeface="Heebo" pitchFamily="34" charset="-120"/>
              </a:rPr>
              <a:t>Personalizzazione dei materiali didattici</a:t>
            </a:r>
            <a:r>
              <a:rPr lang="en-US" sz="1200" dirty="0">
                <a:solidFill>
                  <a:srgbClr val="4C4C4D"/>
                </a:solidFill>
                <a:latin typeface="Heebo" pitchFamily="34" charset="0"/>
                <a:ea typeface="Heebo" pitchFamily="34" charset="-122"/>
                <a:cs typeface="Heebo" pitchFamily="34" charset="-120"/>
              </a:rPr>
              <a:t> adattati agli stili di apprendimento individuali</a:t>
            </a:r>
            <a:endParaRPr lang="en-US" sz="1200" dirty="0"/>
          </a:p>
          <a:p>
            <a:pPr marL="342900" indent="-342900" algn="l">
              <a:lnSpc>
                <a:spcPts val="1500"/>
              </a:lnSpc>
              <a:buSzPct val="100000"/>
              <a:buChar char="•"/>
            </a:pPr>
            <a:r>
              <a:rPr lang="en-US" sz="1200" b="1" dirty="0">
                <a:solidFill>
                  <a:srgbClr val="4C4C4D"/>
                </a:solidFill>
                <a:latin typeface="Heebo" pitchFamily="34" charset="0"/>
                <a:ea typeface="Heebo" pitchFamily="34" charset="-122"/>
                <a:cs typeface="Heebo" pitchFamily="34" charset="-120"/>
              </a:rPr>
              <a:t>Strumenti interattivi e innovativi</a:t>
            </a:r>
            <a:r>
              <a:rPr lang="en-US" sz="1200" dirty="0">
                <a:solidFill>
                  <a:srgbClr val="4C4C4D"/>
                </a:solidFill>
                <a:latin typeface="Heebo" pitchFamily="34" charset="0"/>
                <a:ea typeface="Heebo" pitchFamily="34" charset="-122"/>
                <a:cs typeface="Heebo" pitchFamily="34" charset="-120"/>
              </a:rPr>
              <a:t> per lezioni più coinvolgenti ed efficaci</a:t>
            </a:r>
            <a:endParaRPr lang="en-US" sz="1200" dirty="0"/>
          </a:p>
          <a:p>
            <a:pPr marL="342900" indent="-342900" algn="l">
              <a:lnSpc>
                <a:spcPts val="1500"/>
              </a:lnSpc>
              <a:buSzPct val="100000"/>
              <a:buChar char="•"/>
            </a:pPr>
            <a:r>
              <a:rPr lang="en-US" sz="1200" b="1" dirty="0">
                <a:solidFill>
                  <a:srgbClr val="4C4C4D"/>
                </a:solidFill>
                <a:latin typeface="Heebo" pitchFamily="34" charset="0"/>
                <a:ea typeface="Heebo" pitchFamily="34" charset="-122"/>
                <a:cs typeface="Heebo" pitchFamily="34" charset="-120"/>
              </a:rPr>
              <a:t>Supporto nel tutoraggio</a:t>
            </a:r>
            <a:r>
              <a:rPr lang="en-US" sz="1200" dirty="0">
                <a:solidFill>
                  <a:srgbClr val="4C4C4D"/>
                </a:solidFill>
                <a:latin typeface="Heebo" pitchFamily="34" charset="0"/>
                <a:ea typeface="Heebo" pitchFamily="34" charset="-122"/>
                <a:cs typeface="Heebo" pitchFamily="34" charset="-120"/>
              </a:rPr>
              <a:t> degli studenti con bisogni specifici</a:t>
            </a:r>
            <a:endParaRPr lang="en-US" sz="1200" dirty="0"/>
          </a:p>
          <a:p>
            <a:pPr marL="342900" indent="-342900" algn="l">
              <a:lnSpc>
                <a:spcPts val="1500"/>
              </a:lnSpc>
              <a:buSzPct val="100000"/>
              <a:buChar char="•"/>
            </a:pPr>
            <a:r>
              <a:rPr lang="en-US" sz="1200" b="1" dirty="0">
                <a:solidFill>
                  <a:srgbClr val="4C4C4D"/>
                </a:solidFill>
                <a:latin typeface="Heebo" pitchFamily="34" charset="0"/>
                <a:ea typeface="Heebo" pitchFamily="34" charset="-122"/>
                <a:cs typeface="Heebo" pitchFamily="34" charset="-120"/>
              </a:rPr>
              <a:t>Diversificazione dell'offerta formativa</a:t>
            </a:r>
            <a:r>
              <a:rPr lang="en-US" sz="1200" dirty="0">
                <a:solidFill>
                  <a:srgbClr val="4C4C4D"/>
                </a:solidFill>
                <a:latin typeface="Heebo" pitchFamily="34" charset="0"/>
                <a:ea typeface="Heebo" pitchFamily="34" charset="-122"/>
                <a:cs typeface="Heebo" pitchFamily="34" charset="-120"/>
              </a:rPr>
              <a:t> con percorsi su misura per interessi ed esigenze</a:t>
            </a:r>
            <a:endParaRPr lang="en-US" sz="1200" dirty="0"/>
          </a:p>
        </p:txBody>
      </p:sp>
      <p:pic>
        <p:nvPicPr>
          <p:cNvPr id="8" name="Immagine 7">
            <a:extLst>
              <a:ext uri="{FF2B5EF4-FFF2-40B4-BE49-F238E27FC236}">
                <a16:creationId xmlns:a16="http://schemas.microsoft.com/office/drawing/2014/main" id="{DD924772-F474-A84E-C3F1-E61F19847D6B}"/>
              </a:ext>
            </a:extLst>
          </p:cNvPr>
          <p:cNvPicPr>
            <a:picLocks noChangeAspect="1"/>
          </p:cNvPicPr>
          <p:nvPr/>
        </p:nvPicPr>
        <p:blipFill>
          <a:blip r:embed="rId4"/>
          <a:stretch>
            <a:fillRect/>
          </a:stretch>
        </p:blipFill>
        <p:spPr>
          <a:xfrm>
            <a:off x="7455511" y="62840"/>
            <a:ext cx="1218962" cy="430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396106"/>
            <a:ext cx="4722763" cy="797421"/>
          </a:xfrm>
          <a:prstGeom prst="rect">
            <a:avLst/>
          </a:prstGeom>
          <a:noFill/>
          <a:ln/>
        </p:spPr>
        <p:txBody>
          <a:bodyPr wrap="square" lIns="0" tIns="0" rIns="0" bIns="0" rtlCol="0" anchor="t"/>
          <a:lstStyle/>
          <a:p>
            <a:pPr defTabSz="571500">
              <a:lnSpc>
                <a:spcPts val="3125"/>
              </a:lnSpc>
            </a:pPr>
            <a:r>
              <a:rPr lang="en-US" sz="2500" b="1" dirty="0">
                <a:solidFill>
                  <a:srgbClr val="000000"/>
                </a:solidFill>
                <a:latin typeface="Heebo" panose="020B0604020202020204" charset="-79"/>
                <a:ea typeface="Inter Bold" pitchFamily="34" charset="-122"/>
                <a:cs typeface="Heebo" panose="020B0604020202020204" charset="-79"/>
              </a:rPr>
              <a:t>IA al </a:t>
            </a:r>
            <a:r>
              <a:rPr lang="en-US" sz="2500" b="1" dirty="0" err="1">
                <a:solidFill>
                  <a:srgbClr val="000000"/>
                </a:solidFill>
                <a:latin typeface="Heebo" panose="020B0604020202020204" charset="-79"/>
                <a:ea typeface="Inter Bold" pitchFamily="34" charset="-122"/>
                <a:cs typeface="Heebo" panose="020B0604020202020204" charset="-79"/>
              </a:rPr>
              <a:t>servizio</a:t>
            </a:r>
            <a:r>
              <a:rPr lang="en-US" sz="2500" b="1" dirty="0">
                <a:solidFill>
                  <a:srgbClr val="000000"/>
                </a:solidFill>
                <a:latin typeface="Heebo" panose="020B0604020202020204" charset="-79"/>
                <a:ea typeface="Inter Bold" pitchFamily="34" charset="-122"/>
                <a:cs typeface="Heebo" panose="020B0604020202020204" charset="-79"/>
              </a:rPr>
              <a:t> del </a:t>
            </a:r>
            <a:r>
              <a:rPr lang="en-US" sz="2500" b="1" dirty="0" err="1">
                <a:solidFill>
                  <a:srgbClr val="000000"/>
                </a:solidFill>
                <a:latin typeface="Heebo" panose="020B0604020202020204" charset="-79"/>
                <a:ea typeface="Inter Bold" pitchFamily="34" charset="-122"/>
                <a:cs typeface="Heebo" panose="020B0604020202020204" charset="-79"/>
              </a:rPr>
              <a:t>Personale</a:t>
            </a:r>
            <a:r>
              <a:rPr lang="en-US" sz="2500" b="1" dirty="0">
                <a:solidFill>
                  <a:srgbClr val="000000"/>
                </a:solidFill>
                <a:latin typeface="Heebo" panose="020B0604020202020204" charset="-79"/>
                <a:ea typeface="Inter Bold" pitchFamily="34" charset="-122"/>
                <a:cs typeface="Heebo" panose="020B0604020202020204" charset="-79"/>
              </a:rPr>
              <a:t> </a:t>
            </a:r>
            <a:r>
              <a:rPr lang="en-US" sz="2500" b="1" dirty="0" err="1">
                <a:solidFill>
                  <a:srgbClr val="000000"/>
                </a:solidFill>
                <a:latin typeface="Heebo" panose="020B0604020202020204" charset="-79"/>
                <a:ea typeface="Inter Bold" pitchFamily="34" charset="-122"/>
                <a:cs typeface="Heebo" panose="020B0604020202020204" charset="-79"/>
              </a:rPr>
              <a:t>amministrativo</a:t>
            </a:r>
            <a:endParaRPr lang="en-US" sz="2500" dirty="0">
              <a:solidFill>
                <a:prstClr val="black"/>
              </a:solidFill>
              <a:latin typeface="Heebo" panose="020B0604020202020204" charset="-79"/>
              <a:cs typeface="Heebo" panose="020B0604020202020204" charset="-79"/>
            </a:endParaRPr>
          </a:p>
        </p:txBody>
      </p:sp>
      <p:sp>
        <p:nvSpPr>
          <p:cNvPr id="9" name="Text 6"/>
          <p:cNvSpPr/>
          <p:nvPr/>
        </p:nvSpPr>
        <p:spPr>
          <a:xfrm>
            <a:off x="1852058" y="1471388"/>
            <a:ext cx="2409922" cy="478483"/>
          </a:xfrm>
          <a:prstGeom prst="rect">
            <a:avLst/>
          </a:prstGeom>
          <a:noFill/>
          <a:ln/>
        </p:spPr>
        <p:txBody>
          <a:bodyPr wrap="square" lIns="0" tIns="0" rIns="0" bIns="0" rtlCol="0" anchor="t"/>
          <a:lstStyle/>
          <a:p>
            <a:pPr defTabSz="571500">
              <a:lnSpc>
                <a:spcPts val="1875"/>
              </a:lnSpc>
            </a:pPr>
            <a:endParaRPr lang="en-US" sz="1500" dirty="0">
              <a:solidFill>
                <a:prstClr val="black"/>
              </a:solidFill>
              <a:latin typeface="+mj-lt"/>
            </a:endParaRPr>
          </a:p>
        </p:txBody>
      </p:sp>
      <p:sp>
        <p:nvSpPr>
          <p:cNvPr id="10" name="Text 7"/>
          <p:cNvSpPr/>
          <p:nvPr/>
        </p:nvSpPr>
        <p:spPr>
          <a:xfrm>
            <a:off x="1852058" y="2078793"/>
            <a:ext cx="2205782" cy="612577"/>
          </a:xfrm>
          <a:prstGeom prst="rect">
            <a:avLst/>
          </a:prstGeom>
          <a:noFill/>
          <a:ln/>
        </p:spPr>
        <p:txBody>
          <a:bodyPr wrap="square" lIns="0" tIns="0" rIns="0" bIns="0" rtlCol="0" anchor="t"/>
          <a:lstStyle/>
          <a:p>
            <a:pPr marL="214313" indent="-214313" defTabSz="571500">
              <a:lnSpc>
                <a:spcPts val="1594"/>
              </a:lnSpc>
              <a:buSzPct val="100000"/>
              <a:buFontTx/>
              <a:buChar char="•"/>
            </a:pPr>
            <a:r>
              <a:rPr lang="en-US" sz="1000" dirty="0">
                <a:solidFill>
                  <a:srgbClr val="272525"/>
                </a:solidFill>
                <a:latin typeface="Heebo" pitchFamily="2" charset="-79"/>
                <a:ea typeface="Inter" pitchFamily="34" charset="-122"/>
                <a:cs typeface="Heebo" pitchFamily="2" charset="-79"/>
              </a:rPr>
              <a:t>Organizzazione efficiente e prioritizzazione delle richieste e pratiche amministrative</a:t>
            </a:r>
            <a:endParaRPr lang="en-US" sz="1000" dirty="0">
              <a:solidFill>
                <a:prstClr val="black"/>
              </a:solidFill>
              <a:latin typeface="Heebo" pitchFamily="2" charset="-79"/>
              <a:cs typeface="Heebo" pitchFamily="2" charset="-79"/>
            </a:endParaRPr>
          </a:p>
        </p:txBody>
      </p:sp>
      <p:sp>
        <p:nvSpPr>
          <p:cNvPr id="11" name="Text 8"/>
          <p:cNvSpPr/>
          <p:nvPr/>
        </p:nvSpPr>
        <p:spPr>
          <a:xfrm>
            <a:off x="1852058" y="2775645"/>
            <a:ext cx="2205782" cy="612577"/>
          </a:xfrm>
          <a:prstGeom prst="rect">
            <a:avLst/>
          </a:prstGeom>
          <a:noFill/>
          <a:ln/>
        </p:spPr>
        <p:txBody>
          <a:bodyPr wrap="square" lIns="0" tIns="0" rIns="0" bIns="0" rtlCol="0" anchor="t"/>
          <a:lstStyle/>
          <a:p>
            <a:pPr marL="214313" indent="-214313" defTabSz="571500">
              <a:lnSpc>
                <a:spcPts val="1594"/>
              </a:lnSpc>
              <a:buSzPct val="100000"/>
              <a:buFontTx/>
              <a:buChar char="•"/>
            </a:pPr>
            <a:r>
              <a:rPr lang="en-US" sz="1000" dirty="0">
                <a:solidFill>
                  <a:srgbClr val="272525"/>
                </a:solidFill>
                <a:latin typeface="Heebo" pitchFamily="2" charset="-79"/>
                <a:ea typeface="Inter" pitchFamily="34" charset="-122"/>
                <a:cs typeface="Heebo" pitchFamily="2" charset="-79"/>
              </a:rPr>
              <a:t>Gestione automatizzata di comunicazioni periodiche e circolari</a:t>
            </a:r>
            <a:endParaRPr lang="en-US" sz="1000" dirty="0">
              <a:solidFill>
                <a:prstClr val="black"/>
              </a:solidFill>
              <a:latin typeface="Heebo" pitchFamily="2" charset="-79"/>
              <a:cs typeface="Heebo" pitchFamily="2" charset="-79"/>
            </a:endParaRPr>
          </a:p>
        </p:txBody>
      </p:sp>
      <p:sp>
        <p:nvSpPr>
          <p:cNvPr id="12" name="Text 9"/>
          <p:cNvSpPr/>
          <p:nvPr/>
        </p:nvSpPr>
        <p:spPr>
          <a:xfrm>
            <a:off x="1852058" y="3432870"/>
            <a:ext cx="2205782" cy="612577"/>
          </a:xfrm>
          <a:prstGeom prst="rect">
            <a:avLst/>
          </a:prstGeom>
          <a:noFill/>
          <a:ln/>
        </p:spPr>
        <p:txBody>
          <a:bodyPr wrap="square" lIns="0" tIns="0" rIns="0" bIns="0" rtlCol="0" anchor="t"/>
          <a:lstStyle/>
          <a:p>
            <a:pPr marL="214313" indent="-214313" defTabSz="571500">
              <a:lnSpc>
                <a:spcPts val="1594"/>
              </a:lnSpc>
              <a:buSzPct val="100000"/>
              <a:buFontTx/>
              <a:buChar char="•"/>
            </a:pPr>
            <a:r>
              <a:rPr lang="en-US" sz="1000" dirty="0">
                <a:solidFill>
                  <a:srgbClr val="272525"/>
                </a:solidFill>
                <a:latin typeface="Heebo" pitchFamily="2" charset="-79"/>
                <a:ea typeface="Inter" pitchFamily="34" charset="-122"/>
                <a:cs typeface="Heebo" pitchFamily="2" charset="-79"/>
              </a:rPr>
              <a:t>Sistema intelligente per la gestione dell'inventario dei beni mobili della scuola</a:t>
            </a:r>
            <a:endParaRPr lang="en-US" sz="1000" dirty="0">
              <a:solidFill>
                <a:prstClr val="black"/>
              </a:solidFill>
              <a:latin typeface="Heebo" pitchFamily="2" charset="-79"/>
              <a:cs typeface="Heebo" pitchFamily="2" charset="-79"/>
            </a:endParaRPr>
          </a:p>
        </p:txBody>
      </p:sp>
      <p:pic>
        <p:nvPicPr>
          <p:cNvPr id="14" name="Immagine 13">
            <a:extLst>
              <a:ext uri="{FF2B5EF4-FFF2-40B4-BE49-F238E27FC236}">
                <a16:creationId xmlns:a16="http://schemas.microsoft.com/office/drawing/2014/main" id="{B60D240F-9C28-085D-3686-875B1255F4CC}"/>
              </a:ext>
            </a:extLst>
          </p:cNvPr>
          <p:cNvPicPr>
            <a:picLocks noChangeAspect="1"/>
          </p:cNvPicPr>
          <p:nvPr/>
        </p:nvPicPr>
        <p:blipFill>
          <a:blip r:embed="rId4"/>
          <a:stretch>
            <a:fillRect/>
          </a:stretch>
        </p:blipFill>
        <p:spPr>
          <a:xfrm>
            <a:off x="7455511" y="62840"/>
            <a:ext cx="1218962" cy="430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342900" y="137160"/>
            <a:ext cx="3463290" cy="5143500"/>
          </a:xfrm>
          <a:prstGeom prst="rect">
            <a:avLst/>
          </a:prstGeom>
          <a:solidFill>
            <a:srgbClr val="15619A"/>
          </a:solidFill>
          <a:ln/>
        </p:spPr>
        <p:txBody>
          <a:bodyPr/>
          <a:lstStyle/>
          <a:p>
            <a:endParaRPr lang="it-IT" dirty="0"/>
          </a:p>
        </p:txBody>
      </p:sp>
      <p:pic>
        <p:nvPicPr>
          <p:cNvPr id="3" name="Image 0" descr="preencoded.png"/>
          <p:cNvPicPr>
            <a:picLocks noChangeAspect="1"/>
          </p:cNvPicPr>
          <p:nvPr/>
        </p:nvPicPr>
        <p:blipFill>
          <a:blip r:embed="rId3">
            <a:alphaModFix amt="12000"/>
          </a:blip>
          <a:stretch>
            <a:fillRect/>
          </a:stretch>
        </p:blipFill>
        <p:spPr>
          <a:xfrm>
            <a:off x="1680210" y="3291840"/>
            <a:ext cx="1988820" cy="1988820"/>
          </a:xfrm>
          <a:prstGeom prst="rect">
            <a:avLst/>
          </a:prstGeom>
        </p:spPr>
      </p:pic>
      <p:pic>
        <p:nvPicPr>
          <p:cNvPr id="4" name="Image 1" descr="preencoded.png"/>
          <p:cNvPicPr>
            <a:picLocks noChangeAspect="1"/>
          </p:cNvPicPr>
          <p:nvPr/>
        </p:nvPicPr>
        <p:blipFill>
          <a:blip r:embed="rId4"/>
          <a:stretch>
            <a:fillRect/>
          </a:stretch>
        </p:blipFill>
        <p:spPr>
          <a:xfrm>
            <a:off x="377190" y="342900"/>
            <a:ext cx="1200150" cy="428625"/>
          </a:xfrm>
          <a:prstGeom prst="rect">
            <a:avLst/>
          </a:prstGeom>
        </p:spPr>
      </p:pic>
      <p:sp>
        <p:nvSpPr>
          <p:cNvPr id="5" name="Text 1"/>
          <p:cNvSpPr/>
          <p:nvPr/>
        </p:nvSpPr>
        <p:spPr>
          <a:xfrm>
            <a:off x="377190" y="1062990"/>
            <a:ext cx="2743200" cy="205740"/>
          </a:xfrm>
          <a:prstGeom prst="rect">
            <a:avLst/>
          </a:prstGeom>
          <a:noFill/>
          <a:ln/>
        </p:spPr>
        <p:txBody>
          <a:bodyPr wrap="square" lIns="0" tIns="0" rIns="0" bIns="0" rtlCol="0" anchor="ctr"/>
          <a:lstStyle/>
          <a:p>
            <a:r>
              <a:rPr lang="en-US" sz="638" b="1" kern="0" spc="150" dirty="0">
                <a:solidFill>
                  <a:srgbClr val="BFD8EC"/>
                </a:solidFill>
                <a:latin typeface="Sora" pitchFamily="34" charset="0"/>
                <a:ea typeface="Sora" pitchFamily="34" charset="-122"/>
                <a:cs typeface="Sora" pitchFamily="34" charset="-120"/>
              </a:rPr>
              <a:t>CATALOGO CORSI · SNODI FORMATIVI AI</a:t>
            </a:r>
            <a:endParaRPr lang="en-US" sz="638" dirty="0"/>
          </a:p>
        </p:txBody>
      </p:sp>
      <p:sp>
        <p:nvSpPr>
          <p:cNvPr id="6" name="Shape 2"/>
          <p:cNvSpPr/>
          <p:nvPr/>
        </p:nvSpPr>
        <p:spPr>
          <a:xfrm>
            <a:off x="377190" y="1337310"/>
            <a:ext cx="720090" cy="315468"/>
          </a:xfrm>
          <a:prstGeom prst="roundRect">
            <a:avLst>
              <a:gd name="adj" fmla="val 21739"/>
            </a:avLst>
          </a:prstGeom>
          <a:solidFill>
            <a:srgbClr val="FF9801"/>
          </a:solidFill>
          <a:ln/>
        </p:spPr>
        <p:txBody>
          <a:bodyPr/>
          <a:lstStyle/>
          <a:p>
            <a:endParaRPr lang="it-IT"/>
          </a:p>
        </p:txBody>
      </p:sp>
      <p:sp>
        <p:nvSpPr>
          <p:cNvPr id="7" name="Text 3"/>
          <p:cNvSpPr/>
          <p:nvPr/>
        </p:nvSpPr>
        <p:spPr>
          <a:xfrm>
            <a:off x="377190" y="1337310"/>
            <a:ext cx="720090" cy="315468"/>
          </a:xfrm>
          <a:prstGeom prst="rect">
            <a:avLst/>
          </a:prstGeom>
          <a:noFill/>
          <a:ln/>
        </p:spPr>
        <p:txBody>
          <a:bodyPr wrap="square" lIns="0" tIns="0" rIns="0" bIns="0" rtlCol="0" anchor="ctr"/>
          <a:lstStyle/>
          <a:p>
            <a:pPr algn="ctr"/>
            <a:r>
              <a:rPr lang="en-US" sz="1125" b="1" dirty="0">
                <a:solidFill>
                  <a:srgbClr val="FFFFFF"/>
                </a:solidFill>
                <a:latin typeface="Inter" panose="020B0604020202020204" charset="0"/>
                <a:ea typeface="Sora" pitchFamily="34" charset="-122"/>
                <a:cs typeface="Inter" panose="020B0604020202020204" charset="0"/>
              </a:rPr>
              <a:t>PF1</a:t>
            </a:r>
            <a:endParaRPr lang="en-US" sz="1125" dirty="0">
              <a:latin typeface="Inter" panose="020B0604020202020204" charset="0"/>
              <a:cs typeface="Inter" panose="020B0604020202020204" charset="0"/>
            </a:endParaRPr>
          </a:p>
        </p:txBody>
      </p:sp>
      <p:sp>
        <p:nvSpPr>
          <p:cNvPr id="8" name="Text 4"/>
          <p:cNvSpPr/>
          <p:nvPr/>
        </p:nvSpPr>
        <p:spPr>
          <a:xfrm>
            <a:off x="377190" y="1748790"/>
            <a:ext cx="2777490" cy="1028700"/>
          </a:xfrm>
          <a:prstGeom prst="rect">
            <a:avLst/>
          </a:prstGeom>
          <a:noFill/>
          <a:ln/>
        </p:spPr>
        <p:txBody>
          <a:bodyPr wrap="square" lIns="0" tIns="0" rIns="0" bIns="0" rtlCol="0" anchor="ctr"/>
          <a:lstStyle/>
          <a:p>
            <a:pPr>
              <a:lnSpc>
                <a:spcPct val="104000"/>
              </a:lnSpc>
            </a:pPr>
            <a:r>
              <a:rPr lang="en-US" sz="2025" b="1" dirty="0">
                <a:solidFill>
                  <a:srgbClr val="FFFFFF"/>
                </a:solidFill>
                <a:latin typeface="Microsoft JhengHei" panose="020B0604030504040204" pitchFamily="34" charset="-120"/>
                <a:ea typeface="Microsoft JhengHei" panose="020B0604030504040204" pitchFamily="34" charset="-120"/>
                <a:cs typeface="Sora" pitchFamily="34" charset="-120"/>
              </a:rPr>
              <a:t>Privacy ed Intelligenza Artificiale</a:t>
            </a:r>
            <a:endParaRPr lang="en-US" sz="2025" dirty="0">
              <a:latin typeface="Microsoft JhengHei" panose="020B0604030504040204" pitchFamily="34" charset="-120"/>
              <a:ea typeface="Microsoft JhengHei" panose="020B0604030504040204" pitchFamily="34" charset="-120"/>
            </a:endParaRPr>
          </a:p>
        </p:txBody>
      </p:sp>
      <p:sp>
        <p:nvSpPr>
          <p:cNvPr id="9" name="Text 5"/>
          <p:cNvSpPr/>
          <p:nvPr/>
        </p:nvSpPr>
        <p:spPr>
          <a:xfrm>
            <a:off x="377190" y="2846070"/>
            <a:ext cx="2777490" cy="240030"/>
          </a:xfrm>
          <a:prstGeom prst="rect">
            <a:avLst/>
          </a:prstGeom>
          <a:noFill/>
          <a:ln/>
        </p:spPr>
        <p:txBody>
          <a:bodyPr wrap="square" lIns="0" tIns="0" rIns="0" bIns="0" rtlCol="0" anchor="ctr"/>
          <a:lstStyle/>
          <a:p>
            <a:r>
              <a:rPr lang="en-US" sz="900" dirty="0">
                <a:solidFill>
                  <a:srgbClr val="BFD8EC"/>
                </a:solidFill>
                <a:latin typeface="Manrope" pitchFamily="34" charset="0"/>
                <a:ea typeface="Manrope" pitchFamily="34" charset="-122"/>
                <a:cs typeface="Manrope" pitchFamily="34" charset="-120"/>
              </a:rPr>
              <a:t>Formatori:  </a:t>
            </a:r>
            <a:r>
              <a:rPr lang="en-US" sz="900" b="1" dirty="0">
                <a:solidFill>
                  <a:srgbClr val="FFFFFF"/>
                </a:solidFill>
                <a:latin typeface="Manrope" pitchFamily="34" charset="0"/>
                <a:ea typeface="Manrope" pitchFamily="34" charset="-122"/>
                <a:cs typeface="Manrope" pitchFamily="34" charset="-120"/>
              </a:rPr>
              <a:t>Esperti OXFirm</a:t>
            </a:r>
            <a:endParaRPr lang="en-US" sz="900" dirty="0"/>
          </a:p>
        </p:txBody>
      </p:sp>
      <p:sp>
        <p:nvSpPr>
          <p:cNvPr id="10" name="Shape 6"/>
          <p:cNvSpPr/>
          <p:nvPr/>
        </p:nvSpPr>
        <p:spPr>
          <a:xfrm>
            <a:off x="377190" y="3257550"/>
            <a:ext cx="315468" cy="315468"/>
          </a:xfrm>
          <a:prstGeom prst="ellipse">
            <a:avLst/>
          </a:prstGeom>
          <a:solidFill>
            <a:srgbClr val="2E93D2"/>
          </a:solidFill>
          <a:ln/>
        </p:spPr>
        <p:txBody>
          <a:bodyPr/>
          <a:lstStyle/>
          <a:p>
            <a:endParaRPr lang="it-IT"/>
          </a:p>
        </p:txBody>
      </p:sp>
      <p:pic>
        <p:nvPicPr>
          <p:cNvPr id="11" name="Image 2" descr="preencoded.png"/>
          <p:cNvPicPr>
            <a:picLocks noChangeAspect="1"/>
          </p:cNvPicPr>
          <p:nvPr/>
        </p:nvPicPr>
        <p:blipFill>
          <a:blip r:embed="rId5"/>
          <a:stretch>
            <a:fillRect/>
          </a:stretch>
        </p:blipFill>
        <p:spPr>
          <a:xfrm>
            <a:off x="462915" y="3343275"/>
            <a:ext cx="144018" cy="144018"/>
          </a:xfrm>
          <a:prstGeom prst="rect">
            <a:avLst/>
          </a:prstGeom>
        </p:spPr>
      </p:pic>
      <p:sp>
        <p:nvSpPr>
          <p:cNvPr id="12" name="Text 7"/>
          <p:cNvSpPr/>
          <p:nvPr/>
        </p:nvSpPr>
        <p:spPr>
          <a:xfrm>
            <a:off x="822960" y="3230118"/>
            <a:ext cx="2331720" cy="178308"/>
          </a:xfrm>
          <a:prstGeom prst="rect">
            <a:avLst/>
          </a:prstGeom>
          <a:noFill/>
          <a:ln/>
        </p:spPr>
        <p:txBody>
          <a:bodyPr wrap="square" lIns="0" tIns="0" rIns="0" bIns="0" rtlCol="0" anchor="ctr"/>
          <a:lstStyle/>
          <a:p>
            <a:r>
              <a:rPr lang="en-US" sz="638" b="1" kern="0" spc="113" dirty="0">
                <a:solidFill>
                  <a:srgbClr val="9FC4E0"/>
                </a:solidFill>
                <a:latin typeface="Sora" pitchFamily="34" charset="0"/>
                <a:ea typeface="Sora" pitchFamily="34" charset="-122"/>
                <a:cs typeface="Sora" pitchFamily="34" charset="-120"/>
              </a:rPr>
              <a:t>DURATA</a:t>
            </a:r>
            <a:endParaRPr lang="en-US" sz="638" dirty="0"/>
          </a:p>
        </p:txBody>
      </p:sp>
      <p:sp>
        <p:nvSpPr>
          <p:cNvPr id="13" name="Text 8"/>
          <p:cNvSpPr/>
          <p:nvPr/>
        </p:nvSpPr>
        <p:spPr>
          <a:xfrm>
            <a:off x="822960" y="3394710"/>
            <a:ext cx="2331720" cy="233172"/>
          </a:xfrm>
          <a:prstGeom prst="rect">
            <a:avLst/>
          </a:prstGeom>
          <a:noFill/>
          <a:ln/>
        </p:spPr>
        <p:txBody>
          <a:bodyPr wrap="square" lIns="0" tIns="0" rIns="0" bIns="0" rtlCol="0" anchor="t"/>
          <a:lstStyle/>
          <a:p>
            <a:r>
              <a:rPr lang="en-US" sz="938" b="1" dirty="0">
                <a:solidFill>
                  <a:srgbClr val="FFFFFF"/>
                </a:solidFill>
                <a:latin typeface="Sora" pitchFamily="34" charset="0"/>
                <a:ea typeface="Sora" pitchFamily="34" charset="-122"/>
                <a:cs typeface="Sora" pitchFamily="34" charset="-120"/>
              </a:rPr>
              <a:t>4 </a:t>
            </a:r>
            <a:r>
              <a:rPr lang="en-US" sz="1600" b="1" dirty="0">
                <a:solidFill>
                  <a:srgbClr val="FFFFFF"/>
                </a:solidFill>
                <a:latin typeface="Microsoft Himalaya" panose="01010100010101010101" pitchFamily="2" charset="0"/>
                <a:ea typeface="Microsoft Himalaya" panose="01010100010101010101" pitchFamily="2" charset="0"/>
                <a:cs typeface="Microsoft Himalaya" panose="01010100010101010101" pitchFamily="2" charset="0"/>
              </a:rPr>
              <a:t>ore</a:t>
            </a:r>
            <a:endParaRPr lang="en-US" sz="1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14" name="Shape 9"/>
          <p:cNvSpPr/>
          <p:nvPr/>
        </p:nvSpPr>
        <p:spPr>
          <a:xfrm>
            <a:off x="377190" y="3765042"/>
            <a:ext cx="315468" cy="315468"/>
          </a:xfrm>
          <a:prstGeom prst="ellipse">
            <a:avLst/>
          </a:prstGeom>
          <a:solidFill>
            <a:srgbClr val="2E93D2"/>
          </a:solidFill>
          <a:ln/>
        </p:spPr>
        <p:txBody>
          <a:bodyPr/>
          <a:lstStyle/>
          <a:p>
            <a:endParaRPr lang="it-IT"/>
          </a:p>
        </p:txBody>
      </p:sp>
      <p:pic>
        <p:nvPicPr>
          <p:cNvPr id="15" name="Image 3" descr="preencoded.png"/>
          <p:cNvPicPr>
            <a:picLocks noChangeAspect="1"/>
          </p:cNvPicPr>
          <p:nvPr/>
        </p:nvPicPr>
        <p:blipFill>
          <a:blip r:embed="rId6"/>
          <a:stretch>
            <a:fillRect/>
          </a:stretch>
        </p:blipFill>
        <p:spPr>
          <a:xfrm>
            <a:off x="462915" y="3850767"/>
            <a:ext cx="144018" cy="144018"/>
          </a:xfrm>
          <a:prstGeom prst="rect">
            <a:avLst/>
          </a:prstGeom>
        </p:spPr>
      </p:pic>
      <p:sp>
        <p:nvSpPr>
          <p:cNvPr id="16" name="Text 10"/>
          <p:cNvSpPr/>
          <p:nvPr/>
        </p:nvSpPr>
        <p:spPr>
          <a:xfrm>
            <a:off x="822960" y="3737610"/>
            <a:ext cx="2331720" cy="178308"/>
          </a:xfrm>
          <a:prstGeom prst="rect">
            <a:avLst/>
          </a:prstGeom>
          <a:noFill/>
          <a:ln/>
        </p:spPr>
        <p:txBody>
          <a:bodyPr wrap="square" lIns="0" tIns="0" rIns="0" bIns="0" rtlCol="0" anchor="ctr"/>
          <a:lstStyle/>
          <a:p>
            <a:r>
              <a:rPr lang="en-US" sz="1000" b="1" kern="0" spc="113" dirty="0">
                <a:solidFill>
                  <a:srgbClr val="9FC4E0"/>
                </a:solidFill>
                <a:latin typeface="Microsoft Himalaya" panose="01010100010101010101" pitchFamily="2" charset="0"/>
                <a:ea typeface="Microsoft Himalaya" panose="01010100010101010101" pitchFamily="2" charset="0"/>
                <a:cs typeface="Microsoft Himalaya" panose="01010100010101010101" pitchFamily="2" charset="0"/>
              </a:rPr>
              <a:t>MODALITÀ</a:t>
            </a:r>
            <a:endParaRPr lang="en-US" sz="1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17" name="Text 11"/>
          <p:cNvSpPr/>
          <p:nvPr/>
        </p:nvSpPr>
        <p:spPr>
          <a:xfrm>
            <a:off x="822960" y="3902202"/>
            <a:ext cx="2331720" cy="233172"/>
          </a:xfrm>
          <a:prstGeom prst="rect">
            <a:avLst/>
          </a:prstGeom>
          <a:noFill/>
          <a:ln/>
        </p:spPr>
        <p:txBody>
          <a:bodyPr wrap="square" lIns="0" tIns="0" rIns="0" bIns="0" rtlCol="0" anchor="t"/>
          <a:lstStyle/>
          <a:p>
            <a:r>
              <a:rPr lang="en-US" sz="938" b="1" dirty="0">
                <a:solidFill>
                  <a:srgbClr val="FFFFFF"/>
                </a:solidFill>
                <a:latin typeface="Sora" pitchFamily="34" charset="0"/>
                <a:ea typeface="Sora" pitchFamily="34" charset="-122"/>
              </a:rPr>
              <a:t>A </a:t>
            </a:r>
            <a:r>
              <a:rPr lang="en-US" sz="1400" b="1" dirty="0" err="1">
                <a:solidFill>
                  <a:srgbClr val="FFFFFF"/>
                </a:solidFill>
                <a:latin typeface="Microsoft Himalaya" panose="01010100010101010101" pitchFamily="2" charset="0"/>
                <a:ea typeface="Microsoft Himalaya" panose="01010100010101010101" pitchFamily="2" charset="0"/>
                <a:cs typeface="Microsoft Himalaya" panose="01010100010101010101" pitchFamily="2" charset="0"/>
              </a:rPr>
              <a:t>distanza</a:t>
            </a:r>
            <a:endParaRPr lang="en-US" sz="1400" b="1" dirty="0">
              <a:solidFill>
                <a:srgbClr val="FFFFFF"/>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18" name="Shape 12"/>
          <p:cNvSpPr/>
          <p:nvPr/>
        </p:nvSpPr>
        <p:spPr>
          <a:xfrm>
            <a:off x="377190" y="4272534"/>
            <a:ext cx="315468" cy="315468"/>
          </a:xfrm>
          <a:prstGeom prst="ellipse">
            <a:avLst/>
          </a:prstGeom>
          <a:solidFill>
            <a:srgbClr val="2E93D2"/>
          </a:solidFill>
          <a:ln/>
        </p:spPr>
        <p:txBody>
          <a:bodyPr/>
          <a:lstStyle/>
          <a:p>
            <a:endParaRPr lang="it-IT"/>
          </a:p>
        </p:txBody>
      </p:sp>
      <p:pic>
        <p:nvPicPr>
          <p:cNvPr id="19" name="Image 4" descr="preencoded.png"/>
          <p:cNvPicPr>
            <a:picLocks noChangeAspect="1"/>
          </p:cNvPicPr>
          <p:nvPr/>
        </p:nvPicPr>
        <p:blipFill>
          <a:blip r:embed="rId7"/>
          <a:stretch>
            <a:fillRect/>
          </a:stretch>
        </p:blipFill>
        <p:spPr>
          <a:xfrm>
            <a:off x="462915" y="4358259"/>
            <a:ext cx="144018" cy="144018"/>
          </a:xfrm>
          <a:prstGeom prst="rect">
            <a:avLst/>
          </a:prstGeom>
        </p:spPr>
      </p:pic>
      <p:sp>
        <p:nvSpPr>
          <p:cNvPr id="20" name="Text 13"/>
          <p:cNvSpPr/>
          <p:nvPr/>
        </p:nvSpPr>
        <p:spPr>
          <a:xfrm>
            <a:off x="822960" y="4245102"/>
            <a:ext cx="2331720" cy="178308"/>
          </a:xfrm>
          <a:prstGeom prst="rect">
            <a:avLst/>
          </a:prstGeom>
          <a:noFill/>
          <a:ln/>
        </p:spPr>
        <p:txBody>
          <a:bodyPr wrap="square" lIns="0" tIns="0" rIns="0" bIns="0" rtlCol="0" anchor="ctr"/>
          <a:lstStyle/>
          <a:p>
            <a:r>
              <a:rPr lang="en-US" sz="638" b="1" kern="0" spc="113" dirty="0">
                <a:solidFill>
                  <a:srgbClr val="9FC4E0"/>
                </a:solidFill>
                <a:latin typeface="Sora" pitchFamily="34" charset="0"/>
                <a:ea typeface="Sora" pitchFamily="34" charset="-122"/>
                <a:cs typeface="Sora" pitchFamily="34" charset="-120"/>
              </a:rPr>
              <a:t>DESTINATARI</a:t>
            </a:r>
            <a:endParaRPr lang="en-US" sz="638" dirty="0"/>
          </a:p>
        </p:txBody>
      </p:sp>
      <p:sp>
        <p:nvSpPr>
          <p:cNvPr id="21" name="Text 14"/>
          <p:cNvSpPr/>
          <p:nvPr/>
        </p:nvSpPr>
        <p:spPr>
          <a:xfrm>
            <a:off x="822960" y="4409694"/>
            <a:ext cx="2331720" cy="480060"/>
          </a:xfrm>
          <a:prstGeom prst="rect">
            <a:avLst/>
          </a:prstGeom>
          <a:noFill/>
          <a:ln/>
        </p:spPr>
        <p:txBody>
          <a:bodyPr wrap="square" lIns="0" tIns="0" rIns="0" bIns="0" rtlCol="0" anchor="t"/>
          <a:lstStyle/>
          <a:p>
            <a:r>
              <a:rPr lang="en-US" sz="1400" b="1" dirty="0">
                <a:solidFill>
                  <a:srgbClr val="FFFFFF"/>
                </a:solidFill>
                <a:latin typeface="Microsoft Himalaya" panose="01010100010101010101" pitchFamily="2" charset="0"/>
                <a:ea typeface="Microsoft Himalaya" panose="01010100010101010101" pitchFamily="2" charset="0"/>
                <a:cs typeface="Microsoft Himalaya" panose="01010100010101010101" pitchFamily="2" charset="0"/>
              </a:rPr>
              <a:t>Dirigenti Scolastici, DSGA e personale di segreteria</a:t>
            </a:r>
            <a:endParaRPr lang="en-US" sz="14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2" name="Text 15"/>
          <p:cNvSpPr/>
          <p:nvPr/>
        </p:nvSpPr>
        <p:spPr>
          <a:xfrm>
            <a:off x="3806191" y="411480"/>
            <a:ext cx="4960391" cy="205740"/>
          </a:xfrm>
          <a:prstGeom prst="rect">
            <a:avLst/>
          </a:prstGeom>
          <a:noFill/>
          <a:ln/>
        </p:spPr>
        <p:txBody>
          <a:bodyPr wrap="square" lIns="0" tIns="0" rIns="0" bIns="0" rtlCol="0" anchor="ctr"/>
          <a:lstStyle/>
          <a:p>
            <a:r>
              <a:rPr lang="en-US" sz="825" b="1" kern="0" spc="150" dirty="0">
                <a:solidFill>
                  <a:srgbClr val="FF9801"/>
                </a:solidFill>
                <a:latin typeface="Sora" pitchFamily="34" charset="0"/>
                <a:ea typeface="Sora" pitchFamily="34" charset="-122"/>
                <a:cs typeface="Sora" pitchFamily="34" charset="-120"/>
              </a:rPr>
              <a:t>IL CORSO</a:t>
            </a:r>
            <a:endParaRPr lang="en-US" sz="825" dirty="0"/>
          </a:p>
        </p:txBody>
      </p:sp>
      <p:sp>
        <p:nvSpPr>
          <p:cNvPr id="23" name="Text 16"/>
          <p:cNvSpPr/>
          <p:nvPr/>
        </p:nvSpPr>
        <p:spPr>
          <a:xfrm>
            <a:off x="3806191" y="685800"/>
            <a:ext cx="4960391" cy="925830"/>
          </a:xfrm>
          <a:prstGeom prst="rect">
            <a:avLst/>
          </a:prstGeom>
          <a:noFill/>
          <a:ln/>
        </p:spPr>
        <p:txBody>
          <a:bodyPr wrap="square" lIns="0" tIns="0" rIns="0" bIns="0" rtlCol="0" anchor="t"/>
          <a:lstStyle/>
          <a:p>
            <a:pPr>
              <a:lnSpc>
                <a:spcPct val="116000"/>
              </a:lnSpc>
            </a:pPr>
            <a:r>
              <a:rPr lang="en-US" sz="1400" dirty="0">
                <a:solidFill>
                  <a:srgbClr val="4D5663"/>
                </a:solidFill>
                <a:latin typeface="Microsoft Himalaya" panose="01010100010101010101" pitchFamily="2" charset="0"/>
                <a:ea typeface="Microsoft Himalaya" panose="01010100010101010101" pitchFamily="2" charset="0"/>
                <a:cs typeface="Microsoft Himalaya" panose="01010100010101010101" pitchFamily="2" charset="0"/>
              </a:rPr>
              <a:t>Un modulo fondamentale per comprendere l'impatto dell'IA nella gestione quotidiana dei dati personali dell'istituto. Insegna a usare gli strumenti IA nel rigoroso rispetto del GDPR e delle linee guida AgID, riducendo i rischi di data breach e trattamento illecito.</a:t>
            </a:r>
            <a:endParaRPr lang="en-US" sz="14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4" name="Shape 17"/>
          <p:cNvSpPr/>
          <p:nvPr/>
        </p:nvSpPr>
        <p:spPr>
          <a:xfrm>
            <a:off x="3806191" y="1714500"/>
            <a:ext cx="4960391" cy="768096"/>
          </a:xfrm>
          <a:prstGeom prst="roundRect">
            <a:avLst>
              <a:gd name="adj" fmla="val 7143"/>
            </a:avLst>
          </a:prstGeom>
          <a:solidFill>
            <a:srgbClr val="FFF3E0"/>
          </a:solidFill>
          <a:ln w="12700">
            <a:solidFill>
              <a:srgbClr val="F6E2C4"/>
            </a:solidFill>
            <a:prstDash val="solid"/>
          </a:ln>
        </p:spPr>
        <p:txBody>
          <a:bodyPr/>
          <a:lstStyle/>
          <a:p>
            <a:endParaRPr lang="it-IT"/>
          </a:p>
        </p:txBody>
      </p:sp>
      <p:sp>
        <p:nvSpPr>
          <p:cNvPr id="25" name="Text 18"/>
          <p:cNvSpPr/>
          <p:nvPr/>
        </p:nvSpPr>
        <p:spPr>
          <a:xfrm>
            <a:off x="3977641" y="1714500"/>
            <a:ext cx="4617491" cy="768096"/>
          </a:xfrm>
          <a:prstGeom prst="rect">
            <a:avLst/>
          </a:prstGeom>
          <a:noFill/>
          <a:ln/>
        </p:spPr>
        <p:txBody>
          <a:bodyPr wrap="square" lIns="0" tIns="0" rIns="0" bIns="0" rtlCol="0" anchor="ctr"/>
          <a:lstStyle/>
          <a:p>
            <a:pPr>
              <a:lnSpc>
                <a:spcPct val="112000"/>
              </a:lnSpc>
            </a:pPr>
            <a:r>
              <a:rPr lang="en-US" sz="900" b="1" dirty="0">
                <a:solidFill>
                  <a:srgbClr val="E07B00"/>
                </a:solidFill>
                <a:latin typeface="Sora" pitchFamily="34" charset="0"/>
                <a:ea typeface="Sora" pitchFamily="34" charset="-122"/>
                <a:cs typeface="Sora" pitchFamily="34" charset="-120"/>
              </a:rPr>
              <a:t>Focus operativi.  </a:t>
            </a:r>
            <a:r>
              <a:rPr lang="en-US" sz="900" dirty="0">
                <a:solidFill>
                  <a:srgbClr val="6B5B45"/>
                </a:solidFill>
                <a:latin typeface="Manrope" pitchFamily="34" charset="0"/>
                <a:ea typeface="Manrope" pitchFamily="34" charset="-122"/>
                <a:cs typeface="Manrope" pitchFamily="34" charset="-120"/>
              </a:rPr>
              <a:t>Rischi nell'inserimento di dati sensibili nelle IA (studenti, fascicoli, verbali), anonimizzazione dei documenti, prompt sicuri e redazione di una policy interna sull'uso dell'IA.</a:t>
            </a:r>
            <a:endParaRPr lang="en-US" sz="900" dirty="0"/>
          </a:p>
        </p:txBody>
      </p:sp>
      <p:pic>
        <p:nvPicPr>
          <p:cNvPr id="26" name="Image 5" descr="preencoded.png"/>
          <p:cNvPicPr>
            <a:picLocks noChangeAspect="1"/>
          </p:cNvPicPr>
          <p:nvPr/>
        </p:nvPicPr>
        <p:blipFill>
          <a:blip r:embed="rId8"/>
          <a:stretch>
            <a:fillRect/>
          </a:stretch>
        </p:blipFill>
        <p:spPr>
          <a:xfrm>
            <a:off x="3806190" y="2688336"/>
            <a:ext cx="233172" cy="233172"/>
          </a:xfrm>
          <a:prstGeom prst="rect">
            <a:avLst/>
          </a:prstGeom>
        </p:spPr>
      </p:pic>
      <p:sp>
        <p:nvSpPr>
          <p:cNvPr id="27" name="Text 19"/>
          <p:cNvSpPr/>
          <p:nvPr/>
        </p:nvSpPr>
        <p:spPr>
          <a:xfrm>
            <a:off x="4121659" y="2660904"/>
            <a:ext cx="4644923" cy="288036"/>
          </a:xfrm>
          <a:prstGeom prst="rect">
            <a:avLst/>
          </a:prstGeom>
          <a:noFill/>
          <a:ln/>
        </p:spPr>
        <p:txBody>
          <a:bodyPr wrap="square" lIns="0" tIns="0" rIns="0" bIns="0" rtlCol="0" anchor="ctr"/>
          <a:lstStyle/>
          <a:p>
            <a:r>
              <a:rPr lang="en-US" sz="1275" b="1" dirty="0">
                <a:solidFill>
                  <a:srgbClr val="15619A"/>
                </a:solidFill>
                <a:latin typeface="Microsoft JhengHei" panose="020B0604030504040204" pitchFamily="34" charset="-120"/>
                <a:ea typeface="Microsoft JhengHei" panose="020B0604030504040204" pitchFamily="34" charset="-120"/>
                <a:cs typeface="Sora" pitchFamily="34" charset="-120"/>
              </a:rPr>
              <a:t>Obiettivi</a:t>
            </a:r>
            <a:endParaRPr lang="en-US" sz="1275" dirty="0">
              <a:latin typeface="Microsoft JhengHei" panose="020B0604030504040204" pitchFamily="34" charset="-120"/>
              <a:ea typeface="Microsoft JhengHei" panose="020B0604030504040204" pitchFamily="34" charset="-120"/>
            </a:endParaRPr>
          </a:p>
        </p:txBody>
      </p:sp>
      <p:pic>
        <p:nvPicPr>
          <p:cNvPr id="28" name="Image 6" descr="preencoded.png"/>
          <p:cNvPicPr>
            <a:picLocks noChangeAspect="1"/>
          </p:cNvPicPr>
          <p:nvPr/>
        </p:nvPicPr>
        <p:blipFill>
          <a:blip r:embed="rId9"/>
          <a:stretch>
            <a:fillRect/>
          </a:stretch>
        </p:blipFill>
        <p:spPr>
          <a:xfrm>
            <a:off x="3806190" y="3113532"/>
            <a:ext cx="178308" cy="178308"/>
          </a:xfrm>
          <a:prstGeom prst="rect">
            <a:avLst/>
          </a:prstGeom>
        </p:spPr>
      </p:pic>
      <p:sp>
        <p:nvSpPr>
          <p:cNvPr id="29" name="Text 20"/>
          <p:cNvSpPr/>
          <p:nvPr/>
        </p:nvSpPr>
        <p:spPr>
          <a:xfrm>
            <a:off x="4094227" y="3065526"/>
            <a:ext cx="4672355" cy="411480"/>
          </a:xfrm>
          <a:prstGeom prst="rect">
            <a:avLst/>
          </a:prstGeom>
          <a:noFill/>
          <a:ln/>
        </p:spPr>
        <p:txBody>
          <a:bodyPr wrap="square" lIns="0" tIns="0" rIns="0" bIns="0" rtlCol="0" anchor="t"/>
          <a:lstStyle/>
          <a:p>
            <a:pPr>
              <a:lnSpc>
                <a:spcPct val="108000"/>
              </a:lnSpc>
            </a:pPr>
            <a:r>
              <a:rPr lang="en-US" sz="1400" dirty="0">
                <a:solidFill>
                  <a:srgbClr val="4D5663"/>
                </a:solidFill>
                <a:latin typeface="Microsoft Himalaya" panose="01010100010101010101" pitchFamily="2" charset="0"/>
                <a:ea typeface="Microsoft Himalaya" panose="01010100010101010101" pitchFamily="2" charset="0"/>
                <a:cs typeface="Microsoft Himalaya" panose="01010100010101010101" pitchFamily="2" charset="0"/>
              </a:rPr>
              <a:t>Comprendere l'impatto dell'IA nella gestione dei dati personali</a:t>
            </a:r>
            <a:r>
              <a:rPr lang="en-US" sz="938" dirty="0">
                <a:solidFill>
                  <a:srgbClr val="4D5663"/>
                </a:solidFill>
                <a:latin typeface="Microsoft Himalaya" panose="01010100010101010101" pitchFamily="2" charset="0"/>
                <a:ea typeface="Microsoft Himalaya" panose="01010100010101010101" pitchFamily="2" charset="0"/>
                <a:cs typeface="Microsoft Himalaya" panose="01010100010101010101" pitchFamily="2" charset="0"/>
              </a:rPr>
              <a:t>.</a:t>
            </a:r>
            <a:endParaRPr lang="en-US" sz="938"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0" name="Image 7" descr="preencoded.png"/>
          <p:cNvPicPr>
            <a:picLocks noChangeAspect="1"/>
          </p:cNvPicPr>
          <p:nvPr/>
        </p:nvPicPr>
        <p:blipFill>
          <a:blip r:embed="rId9"/>
          <a:stretch>
            <a:fillRect/>
          </a:stretch>
        </p:blipFill>
        <p:spPr>
          <a:xfrm>
            <a:off x="3806190" y="3542157"/>
            <a:ext cx="178308" cy="178308"/>
          </a:xfrm>
          <a:prstGeom prst="rect">
            <a:avLst/>
          </a:prstGeom>
        </p:spPr>
      </p:pic>
      <p:sp>
        <p:nvSpPr>
          <p:cNvPr id="31" name="Text 21"/>
          <p:cNvSpPr/>
          <p:nvPr/>
        </p:nvSpPr>
        <p:spPr>
          <a:xfrm>
            <a:off x="4094227" y="3494151"/>
            <a:ext cx="4672355" cy="411480"/>
          </a:xfrm>
          <a:prstGeom prst="rect">
            <a:avLst/>
          </a:prstGeom>
          <a:noFill/>
          <a:ln/>
        </p:spPr>
        <p:txBody>
          <a:bodyPr wrap="square" lIns="0" tIns="0" rIns="0" bIns="0" rtlCol="0" anchor="t"/>
          <a:lstStyle/>
          <a:p>
            <a:pPr>
              <a:lnSpc>
                <a:spcPct val="108000"/>
              </a:lnSpc>
            </a:pPr>
            <a:r>
              <a:rPr lang="en-US" sz="938" dirty="0">
                <a:solidFill>
                  <a:srgbClr val="4D5663"/>
                </a:solidFill>
                <a:latin typeface="Manrope" pitchFamily="34" charset="0"/>
                <a:ea typeface="Manrope" pitchFamily="34" charset="-122"/>
                <a:cs typeface="Manrope" pitchFamily="34" charset="-120"/>
              </a:rPr>
              <a:t>Utilizzare strumenti IA nel rispetto del GDPR e delle linee guida AgID.</a:t>
            </a:r>
            <a:endParaRPr lang="en-US" sz="938" dirty="0"/>
          </a:p>
        </p:txBody>
      </p:sp>
      <p:pic>
        <p:nvPicPr>
          <p:cNvPr id="32" name="Image 8" descr="preencoded.png"/>
          <p:cNvPicPr>
            <a:picLocks noChangeAspect="1"/>
          </p:cNvPicPr>
          <p:nvPr/>
        </p:nvPicPr>
        <p:blipFill>
          <a:blip r:embed="rId9"/>
          <a:stretch>
            <a:fillRect/>
          </a:stretch>
        </p:blipFill>
        <p:spPr>
          <a:xfrm>
            <a:off x="3806190" y="3970782"/>
            <a:ext cx="178308" cy="178308"/>
          </a:xfrm>
          <a:prstGeom prst="rect">
            <a:avLst/>
          </a:prstGeom>
        </p:spPr>
      </p:pic>
      <p:sp>
        <p:nvSpPr>
          <p:cNvPr id="33" name="Text 22"/>
          <p:cNvSpPr/>
          <p:nvPr/>
        </p:nvSpPr>
        <p:spPr>
          <a:xfrm>
            <a:off x="4094227" y="3922776"/>
            <a:ext cx="4672355" cy="411480"/>
          </a:xfrm>
          <a:prstGeom prst="rect">
            <a:avLst/>
          </a:prstGeom>
          <a:noFill/>
          <a:ln/>
        </p:spPr>
        <p:txBody>
          <a:bodyPr wrap="square" lIns="0" tIns="0" rIns="0" bIns="0" rtlCol="0" anchor="t"/>
          <a:lstStyle/>
          <a:p>
            <a:pPr>
              <a:lnSpc>
                <a:spcPct val="108000"/>
              </a:lnSpc>
            </a:pPr>
            <a:r>
              <a:rPr lang="en-US" sz="938" dirty="0">
                <a:solidFill>
                  <a:srgbClr val="4D5663"/>
                </a:solidFill>
                <a:latin typeface="Manrope" pitchFamily="34" charset="0"/>
                <a:ea typeface="Manrope" pitchFamily="34" charset="-122"/>
                <a:cs typeface="Manrope" pitchFamily="34" charset="-120"/>
              </a:rPr>
              <a:t>Ridurre i rischi di trattamento illecito, data breach e uso improprio dei chatbot.</a:t>
            </a:r>
            <a:endParaRPr lang="en-US" sz="938" dirty="0"/>
          </a:p>
        </p:txBody>
      </p:sp>
      <p:pic>
        <p:nvPicPr>
          <p:cNvPr id="34" name="Image 9" descr="preencoded.png"/>
          <p:cNvPicPr>
            <a:picLocks noChangeAspect="1"/>
          </p:cNvPicPr>
          <p:nvPr/>
        </p:nvPicPr>
        <p:blipFill>
          <a:blip r:embed="rId9"/>
          <a:stretch>
            <a:fillRect/>
          </a:stretch>
        </p:blipFill>
        <p:spPr>
          <a:xfrm>
            <a:off x="3806190" y="4399407"/>
            <a:ext cx="178308" cy="178308"/>
          </a:xfrm>
          <a:prstGeom prst="rect">
            <a:avLst/>
          </a:prstGeom>
        </p:spPr>
      </p:pic>
      <p:sp>
        <p:nvSpPr>
          <p:cNvPr id="35" name="Text 23"/>
          <p:cNvSpPr/>
          <p:nvPr/>
        </p:nvSpPr>
        <p:spPr>
          <a:xfrm>
            <a:off x="4094227" y="4351401"/>
            <a:ext cx="4672355" cy="411480"/>
          </a:xfrm>
          <a:prstGeom prst="rect">
            <a:avLst/>
          </a:prstGeom>
          <a:noFill/>
          <a:ln/>
        </p:spPr>
        <p:txBody>
          <a:bodyPr wrap="square" lIns="0" tIns="0" rIns="0" bIns="0" rtlCol="0" anchor="t"/>
          <a:lstStyle/>
          <a:p>
            <a:pPr>
              <a:lnSpc>
                <a:spcPct val="108000"/>
              </a:lnSpc>
            </a:pPr>
            <a:r>
              <a:rPr lang="en-US" sz="938" dirty="0">
                <a:solidFill>
                  <a:srgbClr val="4D5663"/>
                </a:solidFill>
                <a:latin typeface="Manrope" pitchFamily="34" charset="0"/>
                <a:ea typeface="Manrope" pitchFamily="34" charset="-122"/>
                <a:cs typeface="Manrope" pitchFamily="34" charset="-120"/>
              </a:rPr>
              <a:t>Redigere una policy interna d'istituto sull'uso dell'IA.</a:t>
            </a:r>
            <a:endParaRPr lang="en-US" sz="938"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Rettangolo 2">
            <a:extLst>
              <a:ext uri="{FF2B5EF4-FFF2-40B4-BE49-F238E27FC236}">
                <a16:creationId xmlns:a16="http://schemas.microsoft.com/office/drawing/2014/main" id="{3AB6BEEE-8E37-4A27-9615-38AA9BDD67F6}"/>
              </a:ext>
            </a:extLst>
          </p:cNvPr>
          <p:cNvSpPr/>
          <p:nvPr/>
        </p:nvSpPr>
        <p:spPr>
          <a:xfrm>
            <a:off x="1236785" y="427892"/>
            <a:ext cx="6764215" cy="7913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2841"/>
        </a:solidFill>
        <a:effectLst/>
      </p:bgPr>
    </p:bg>
    <p:spTree>
      <p:nvGrpSpPr>
        <p:cNvPr id="1" name=""/>
        <p:cNvGrpSpPr/>
        <p:nvPr/>
      </p:nvGrpSpPr>
      <p:grpSpPr>
        <a:xfrm>
          <a:off x="0" y="0"/>
          <a:ext cx="0" cy="0"/>
          <a:chOff x="0" y="0"/>
          <a:chExt cx="0" cy="0"/>
        </a:xfrm>
      </p:grpSpPr>
      <p:sp>
        <p:nvSpPr>
          <p:cNvPr id="2" name="Shape 0"/>
          <p:cNvSpPr/>
          <p:nvPr/>
        </p:nvSpPr>
        <p:spPr>
          <a:xfrm>
            <a:off x="6720840" y="-1577340"/>
            <a:ext cx="4251960" cy="4251960"/>
          </a:xfrm>
          <a:prstGeom prst="ellipse">
            <a:avLst/>
          </a:prstGeom>
          <a:solidFill>
            <a:srgbClr val="1B3A6B"/>
          </a:solidFill>
          <a:ln/>
        </p:spPr>
        <p:txBody>
          <a:bodyPr/>
          <a:lstStyle/>
          <a:p>
            <a:endParaRPr lang="it-IT"/>
          </a:p>
        </p:txBody>
      </p:sp>
      <p:sp>
        <p:nvSpPr>
          <p:cNvPr id="3" name="Shape 1"/>
          <p:cNvSpPr/>
          <p:nvPr/>
        </p:nvSpPr>
        <p:spPr>
          <a:xfrm>
            <a:off x="-1645920" y="3429000"/>
            <a:ext cx="3429000" cy="3429000"/>
          </a:xfrm>
          <a:prstGeom prst="ellipse">
            <a:avLst/>
          </a:prstGeom>
          <a:solidFill>
            <a:srgbClr val="1B3A6B"/>
          </a:solidFill>
          <a:ln/>
        </p:spPr>
        <p:txBody>
          <a:bodyPr/>
          <a:lstStyle/>
          <a:p>
            <a:endParaRPr lang="it-IT"/>
          </a:p>
        </p:txBody>
      </p:sp>
      <p:sp>
        <p:nvSpPr>
          <p:cNvPr id="4" name="Shape 2"/>
          <p:cNvSpPr/>
          <p:nvPr/>
        </p:nvSpPr>
        <p:spPr>
          <a:xfrm>
            <a:off x="480060" y="685800"/>
            <a:ext cx="867537" cy="233172"/>
          </a:xfrm>
          <a:prstGeom prst="roundRect">
            <a:avLst>
              <a:gd name="adj" fmla="val 50000"/>
            </a:avLst>
          </a:prstGeom>
          <a:solidFill>
            <a:srgbClr val="1B3A6B"/>
          </a:solidFill>
          <a:ln/>
        </p:spPr>
        <p:txBody>
          <a:bodyPr/>
          <a:lstStyle/>
          <a:p>
            <a:endParaRPr lang="it-IT"/>
          </a:p>
        </p:txBody>
      </p:sp>
      <p:sp>
        <p:nvSpPr>
          <p:cNvPr id="5" name="Text 3"/>
          <p:cNvSpPr/>
          <p:nvPr/>
        </p:nvSpPr>
        <p:spPr>
          <a:xfrm>
            <a:off x="480060" y="685800"/>
            <a:ext cx="867537"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IL CONTESTO</a:t>
            </a:r>
            <a:endParaRPr lang="en-US" sz="825" dirty="0">
              <a:solidFill>
                <a:prstClr val="black"/>
              </a:solidFill>
              <a:latin typeface="Calibri" panose="020F0502020204030204"/>
            </a:endParaRPr>
          </a:p>
        </p:txBody>
      </p:sp>
      <p:sp>
        <p:nvSpPr>
          <p:cNvPr id="6" name="Text 4"/>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FFFFFF"/>
                </a:solidFill>
                <a:latin typeface="Cambria" pitchFamily="34" charset="0"/>
                <a:ea typeface="Cambria" pitchFamily="34" charset="-122"/>
                <a:cs typeface="Cambria" pitchFamily="34" charset="-120"/>
              </a:rPr>
              <a:t>Perché parlare di etica dell'IA, oggi</a:t>
            </a:r>
            <a:endParaRPr lang="en-US" sz="2100" dirty="0">
              <a:solidFill>
                <a:prstClr val="black"/>
              </a:solidFill>
              <a:latin typeface="Calibri" panose="020F0502020204030204"/>
            </a:endParaRPr>
          </a:p>
        </p:txBody>
      </p:sp>
      <p:sp>
        <p:nvSpPr>
          <p:cNvPr id="7" name="Text 5"/>
          <p:cNvSpPr/>
          <p:nvPr/>
        </p:nvSpPr>
        <p:spPr>
          <a:xfrm>
            <a:off x="480060" y="1611630"/>
            <a:ext cx="5212080" cy="617220"/>
          </a:xfrm>
          <a:prstGeom prst="rect">
            <a:avLst/>
          </a:prstGeom>
          <a:noFill/>
          <a:ln/>
        </p:spPr>
        <p:txBody>
          <a:bodyPr wrap="square" lIns="0" tIns="0" rIns="0" bIns="0" rtlCol="0" anchor="ctr"/>
          <a:lstStyle/>
          <a:p>
            <a:pPr defTabSz="685800">
              <a:lnSpc>
                <a:spcPct val="120000"/>
              </a:lnSpc>
            </a:pPr>
            <a:r>
              <a:rPr lang="en-US" sz="1050" dirty="0">
                <a:solidFill>
                  <a:srgbClr val="D7E0EC"/>
                </a:solidFill>
                <a:latin typeface="Calibri" pitchFamily="34" charset="0"/>
                <a:ea typeface="Calibri" pitchFamily="34" charset="-122"/>
                <a:cs typeface="Calibri" pitchFamily="34" charset="-120"/>
              </a:rPr>
              <a:t>L'intelligenza artificiale è già nella vita quotidiana di scuola, docenti e studenti. Le competenze, però, non crescono alla stessa velocità degli strumenti.</a:t>
            </a:r>
            <a:endParaRPr lang="en-US" sz="1050" dirty="0">
              <a:solidFill>
                <a:prstClr val="black"/>
              </a:solidFill>
              <a:latin typeface="Calibri" panose="020F0502020204030204"/>
            </a:endParaRPr>
          </a:p>
        </p:txBody>
      </p:sp>
      <p:sp>
        <p:nvSpPr>
          <p:cNvPr id="8" name="Shape 6"/>
          <p:cNvSpPr/>
          <p:nvPr/>
        </p:nvSpPr>
        <p:spPr>
          <a:xfrm>
            <a:off x="401793" y="2475033"/>
            <a:ext cx="1891608" cy="1645920"/>
          </a:xfrm>
          <a:prstGeom prst="roundRect">
            <a:avLst>
              <a:gd name="adj" fmla="val 4167"/>
            </a:avLst>
          </a:prstGeom>
          <a:solidFill>
            <a:srgbClr val="1B3A6B"/>
          </a:solidFill>
          <a:ln/>
        </p:spPr>
        <p:txBody>
          <a:bodyPr/>
          <a:lstStyle/>
          <a:p>
            <a:endParaRPr lang="it-IT"/>
          </a:p>
        </p:txBody>
      </p:sp>
      <p:sp>
        <p:nvSpPr>
          <p:cNvPr id="9" name="Text 7"/>
          <p:cNvSpPr/>
          <p:nvPr/>
        </p:nvSpPr>
        <p:spPr>
          <a:xfrm>
            <a:off x="480060" y="2551176"/>
            <a:ext cx="1891608" cy="685800"/>
          </a:xfrm>
          <a:prstGeom prst="rect">
            <a:avLst/>
          </a:prstGeom>
          <a:noFill/>
          <a:ln/>
        </p:spPr>
        <p:txBody>
          <a:bodyPr wrap="square" lIns="0" tIns="0" rIns="0" bIns="0" rtlCol="0" anchor="ctr"/>
          <a:lstStyle/>
          <a:p>
            <a:pPr algn="ctr" defTabSz="685800"/>
            <a:r>
              <a:rPr lang="en-US" sz="2850" b="1" dirty="0">
                <a:solidFill>
                  <a:srgbClr val="FF9000"/>
                </a:solidFill>
                <a:latin typeface="Cambria" pitchFamily="34" charset="0"/>
                <a:ea typeface="Cambria" pitchFamily="34" charset="-122"/>
                <a:cs typeface="Cambria" pitchFamily="34" charset="-120"/>
              </a:rPr>
              <a:t>92%</a:t>
            </a:r>
            <a:endParaRPr lang="en-US" sz="2850" dirty="0">
              <a:solidFill>
                <a:prstClr val="black"/>
              </a:solidFill>
              <a:latin typeface="Calibri" panose="020F0502020204030204"/>
            </a:endParaRPr>
          </a:p>
        </p:txBody>
      </p:sp>
      <p:sp>
        <p:nvSpPr>
          <p:cNvPr id="10" name="Text 8"/>
          <p:cNvSpPr/>
          <p:nvPr/>
        </p:nvSpPr>
        <p:spPr>
          <a:xfrm>
            <a:off x="582930" y="3209544"/>
            <a:ext cx="1685868" cy="754380"/>
          </a:xfrm>
          <a:prstGeom prst="rect">
            <a:avLst/>
          </a:prstGeom>
          <a:noFill/>
          <a:ln/>
        </p:spPr>
        <p:txBody>
          <a:bodyPr wrap="square" lIns="0" tIns="0" rIns="0" bIns="0" rtlCol="0" anchor="ctr"/>
          <a:lstStyle/>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dei lavoratori UE usa</a:t>
            </a:r>
            <a:endParaRPr lang="en-US" sz="863" dirty="0">
              <a:solidFill>
                <a:prstClr val="black"/>
              </a:solidFill>
              <a:latin typeface="Calibri" panose="020F0502020204030204"/>
            </a:endParaRPr>
          </a:p>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tecnologie digitali sul lavoro</a:t>
            </a:r>
            <a:endParaRPr lang="en-US" sz="863" dirty="0">
              <a:solidFill>
                <a:prstClr val="black"/>
              </a:solidFill>
              <a:latin typeface="Calibri" panose="020F0502020204030204"/>
            </a:endParaRPr>
          </a:p>
        </p:txBody>
      </p:sp>
      <p:sp>
        <p:nvSpPr>
          <p:cNvPr id="11" name="Shape 9"/>
          <p:cNvSpPr/>
          <p:nvPr/>
        </p:nvSpPr>
        <p:spPr>
          <a:xfrm>
            <a:off x="2577408" y="2400300"/>
            <a:ext cx="1891608" cy="1645920"/>
          </a:xfrm>
          <a:prstGeom prst="roundRect">
            <a:avLst>
              <a:gd name="adj" fmla="val 4167"/>
            </a:avLst>
          </a:prstGeom>
          <a:solidFill>
            <a:srgbClr val="1B3A6B"/>
          </a:solidFill>
          <a:ln/>
        </p:spPr>
        <p:txBody>
          <a:bodyPr/>
          <a:lstStyle/>
          <a:p>
            <a:endParaRPr lang="it-IT"/>
          </a:p>
        </p:txBody>
      </p:sp>
      <p:sp>
        <p:nvSpPr>
          <p:cNvPr id="12" name="Text 10"/>
          <p:cNvSpPr/>
          <p:nvPr/>
        </p:nvSpPr>
        <p:spPr>
          <a:xfrm>
            <a:off x="2577408" y="2551176"/>
            <a:ext cx="1891608" cy="685800"/>
          </a:xfrm>
          <a:prstGeom prst="rect">
            <a:avLst/>
          </a:prstGeom>
          <a:noFill/>
          <a:ln/>
        </p:spPr>
        <p:txBody>
          <a:bodyPr wrap="square" lIns="0" tIns="0" rIns="0" bIns="0" rtlCol="0" anchor="ctr"/>
          <a:lstStyle/>
          <a:p>
            <a:pPr algn="ctr" defTabSz="685800"/>
            <a:r>
              <a:rPr lang="en-US" sz="2850" b="1" dirty="0">
                <a:solidFill>
                  <a:srgbClr val="FF9000"/>
                </a:solidFill>
                <a:latin typeface="Cambria" pitchFamily="34" charset="0"/>
                <a:ea typeface="Cambria" pitchFamily="34" charset="-122"/>
                <a:cs typeface="Cambria" pitchFamily="34" charset="-120"/>
              </a:rPr>
              <a:t>30%</a:t>
            </a:r>
            <a:endParaRPr lang="en-US" sz="2850" dirty="0">
              <a:solidFill>
                <a:prstClr val="black"/>
              </a:solidFill>
              <a:latin typeface="Calibri" panose="020F0502020204030204"/>
            </a:endParaRPr>
          </a:p>
        </p:txBody>
      </p:sp>
      <p:sp>
        <p:nvSpPr>
          <p:cNvPr id="13" name="Text 11"/>
          <p:cNvSpPr/>
          <p:nvPr/>
        </p:nvSpPr>
        <p:spPr>
          <a:xfrm>
            <a:off x="2680278" y="3209544"/>
            <a:ext cx="1685868" cy="754380"/>
          </a:xfrm>
          <a:prstGeom prst="rect">
            <a:avLst/>
          </a:prstGeom>
          <a:noFill/>
          <a:ln/>
        </p:spPr>
        <p:txBody>
          <a:bodyPr wrap="square" lIns="0" tIns="0" rIns="0" bIns="0" rtlCol="0" anchor="ctr"/>
          <a:lstStyle/>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ha già utilizzato sistemi</a:t>
            </a:r>
            <a:endParaRPr lang="en-US" sz="863" dirty="0">
              <a:solidFill>
                <a:prstClr val="black"/>
              </a:solidFill>
              <a:latin typeface="Calibri" panose="020F0502020204030204"/>
            </a:endParaRPr>
          </a:p>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di IA nel proprio lavoro</a:t>
            </a:r>
            <a:endParaRPr lang="en-US" sz="863" dirty="0">
              <a:solidFill>
                <a:prstClr val="black"/>
              </a:solidFill>
              <a:latin typeface="Calibri" panose="020F0502020204030204"/>
            </a:endParaRPr>
          </a:p>
        </p:txBody>
      </p:sp>
      <p:sp>
        <p:nvSpPr>
          <p:cNvPr id="14" name="Shape 12"/>
          <p:cNvSpPr/>
          <p:nvPr/>
        </p:nvSpPr>
        <p:spPr>
          <a:xfrm>
            <a:off x="4674756" y="2400300"/>
            <a:ext cx="1891608" cy="1645920"/>
          </a:xfrm>
          <a:prstGeom prst="roundRect">
            <a:avLst>
              <a:gd name="adj" fmla="val 4167"/>
            </a:avLst>
          </a:prstGeom>
          <a:solidFill>
            <a:srgbClr val="1B3A6B"/>
          </a:solidFill>
          <a:ln/>
        </p:spPr>
        <p:txBody>
          <a:bodyPr/>
          <a:lstStyle/>
          <a:p>
            <a:endParaRPr lang="it-IT"/>
          </a:p>
        </p:txBody>
      </p:sp>
      <p:sp>
        <p:nvSpPr>
          <p:cNvPr id="15" name="Text 13"/>
          <p:cNvSpPr/>
          <p:nvPr/>
        </p:nvSpPr>
        <p:spPr>
          <a:xfrm>
            <a:off x="4674756" y="2551176"/>
            <a:ext cx="1891608" cy="685800"/>
          </a:xfrm>
          <a:prstGeom prst="rect">
            <a:avLst/>
          </a:prstGeom>
          <a:noFill/>
          <a:ln/>
        </p:spPr>
        <p:txBody>
          <a:bodyPr wrap="square" lIns="0" tIns="0" rIns="0" bIns="0" rtlCol="0" anchor="ctr"/>
          <a:lstStyle/>
          <a:p>
            <a:pPr algn="ctr" defTabSz="685800"/>
            <a:r>
              <a:rPr lang="en-US" sz="2850" b="1" dirty="0">
                <a:solidFill>
                  <a:srgbClr val="FF6B5B"/>
                </a:solidFill>
                <a:latin typeface="Cambria" pitchFamily="34" charset="0"/>
                <a:ea typeface="Cambria" pitchFamily="34" charset="-122"/>
                <a:cs typeface="Cambria" pitchFamily="34" charset="-120"/>
              </a:rPr>
              <a:t>42%</a:t>
            </a:r>
            <a:endParaRPr lang="en-US" sz="2850" dirty="0">
              <a:solidFill>
                <a:prstClr val="black"/>
              </a:solidFill>
              <a:latin typeface="Calibri" panose="020F0502020204030204"/>
            </a:endParaRPr>
          </a:p>
        </p:txBody>
      </p:sp>
      <p:sp>
        <p:nvSpPr>
          <p:cNvPr id="16" name="Text 14"/>
          <p:cNvSpPr/>
          <p:nvPr/>
        </p:nvSpPr>
        <p:spPr>
          <a:xfrm>
            <a:off x="4777626" y="3209544"/>
            <a:ext cx="1685868" cy="754380"/>
          </a:xfrm>
          <a:prstGeom prst="rect">
            <a:avLst/>
          </a:prstGeom>
          <a:noFill/>
          <a:ln/>
        </p:spPr>
        <p:txBody>
          <a:bodyPr wrap="square" lIns="0" tIns="0" rIns="0" bIns="0" rtlCol="0" anchor="ctr"/>
          <a:lstStyle/>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dichiara di avere lacune</a:t>
            </a:r>
            <a:endParaRPr lang="en-US" sz="863" dirty="0">
              <a:solidFill>
                <a:prstClr val="black"/>
              </a:solidFill>
              <a:latin typeface="Calibri" panose="020F0502020204030204"/>
            </a:endParaRPr>
          </a:p>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nelle competenze sull'IA</a:t>
            </a:r>
            <a:endParaRPr lang="en-US" sz="863" dirty="0">
              <a:solidFill>
                <a:prstClr val="black"/>
              </a:solidFill>
              <a:latin typeface="Calibri" panose="020F0502020204030204"/>
            </a:endParaRPr>
          </a:p>
        </p:txBody>
      </p:sp>
      <p:sp>
        <p:nvSpPr>
          <p:cNvPr id="17" name="Shape 15"/>
          <p:cNvSpPr/>
          <p:nvPr/>
        </p:nvSpPr>
        <p:spPr>
          <a:xfrm>
            <a:off x="6772103" y="2400300"/>
            <a:ext cx="1891608" cy="1645920"/>
          </a:xfrm>
          <a:prstGeom prst="roundRect">
            <a:avLst>
              <a:gd name="adj" fmla="val 4167"/>
            </a:avLst>
          </a:prstGeom>
          <a:solidFill>
            <a:srgbClr val="1B3A6B"/>
          </a:solidFill>
          <a:ln/>
        </p:spPr>
        <p:txBody>
          <a:bodyPr/>
          <a:lstStyle/>
          <a:p>
            <a:endParaRPr lang="it-IT"/>
          </a:p>
        </p:txBody>
      </p:sp>
      <p:sp>
        <p:nvSpPr>
          <p:cNvPr id="18" name="Text 16"/>
          <p:cNvSpPr/>
          <p:nvPr/>
        </p:nvSpPr>
        <p:spPr>
          <a:xfrm>
            <a:off x="6772103" y="2551176"/>
            <a:ext cx="1891608" cy="685800"/>
          </a:xfrm>
          <a:prstGeom prst="rect">
            <a:avLst/>
          </a:prstGeom>
          <a:noFill/>
          <a:ln/>
        </p:spPr>
        <p:txBody>
          <a:bodyPr wrap="square" lIns="0" tIns="0" rIns="0" bIns="0" rtlCol="0" anchor="ctr"/>
          <a:lstStyle/>
          <a:p>
            <a:pPr algn="ctr" defTabSz="685800"/>
            <a:r>
              <a:rPr lang="en-US" sz="2850" b="1" dirty="0">
                <a:solidFill>
                  <a:srgbClr val="FF6B5B"/>
                </a:solidFill>
                <a:latin typeface="Cambria" pitchFamily="34" charset="0"/>
                <a:ea typeface="Cambria" pitchFamily="34" charset="-122"/>
                <a:cs typeface="Cambria" pitchFamily="34" charset="-120"/>
              </a:rPr>
              <a:t>43%</a:t>
            </a:r>
            <a:endParaRPr lang="en-US" sz="2850" dirty="0">
              <a:solidFill>
                <a:prstClr val="black"/>
              </a:solidFill>
              <a:latin typeface="Calibri" panose="020F0502020204030204"/>
            </a:endParaRPr>
          </a:p>
        </p:txBody>
      </p:sp>
      <p:sp>
        <p:nvSpPr>
          <p:cNvPr id="19" name="Text 17"/>
          <p:cNvSpPr/>
          <p:nvPr/>
        </p:nvSpPr>
        <p:spPr>
          <a:xfrm>
            <a:off x="6874973" y="3209544"/>
            <a:ext cx="1685868" cy="754380"/>
          </a:xfrm>
          <a:prstGeom prst="rect">
            <a:avLst/>
          </a:prstGeom>
          <a:noFill/>
          <a:ln/>
        </p:spPr>
        <p:txBody>
          <a:bodyPr wrap="square" lIns="0" tIns="0" rIns="0" bIns="0" rtlCol="0" anchor="ctr"/>
          <a:lstStyle/>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degli studenti secondari UE</a:t>
            </a:r>
            <a:endParaRPr lang="en-US" sz="863" dirty="0">
              <a:solidFill>
                <a:prstClr val="black"/>
              </a:solidFill>
              <a:latin typeface="Calibri" panose="020F0502020204030204"/>
            </a:endParaRPr>
          </a:p>
          <a:p>
            <a:pPr algn="ctr" defTabSz="685800">
              <a:lnSpc>
                <a:spcPct val="115000"/>
              </a:lnSpc>
            </a:pPr>
            <a:r>
              <a:rPr lang="en-US" sz="863" dirty="0">
                <a:solidFill>
                  <a:srgbClr val="D7E0EC"/>
                </a:solidFill>
                <a:latin typeface="Calibri" pitchFamily="34" charset="0"/>
                <a:ea typeface="Calibri" pitchFamily="34" charset="-122"/>
                <a:cs typeface="Calibri" pitchFamily="34" charset="-120"/>
              </a:rPr>
              <a:t>senza competenze digitali di base</a:t>
            </a:r>
            <a:endParaRPr lang="en-US" sz="863" dirty="0">
              <a:solidFill>
                <a:prstClr val="black"/>
              </a:solidFill>
              <a:latin typeface="Calibri" panose="020F0502020204030204"/>
            </a:endParaRPr>
          </a:p>
        </p:txBody>
      </p:sp>
      <p:sp>
        <p:nvSpPr>
          <p:cNvPr id="20" name="Text 18"/>
          <p:cNvSpPr/>
          <p:nvPr/>
        </p:nvSpPr>
        <p:spPr>
          <a:xfrm>
            <a:off x="480060" y="4183380"/>
            <a:ext cx="5486400" cy="205740"/>
          </a:xfrm>
          <a:prstGeom prst="rect">
            <a:avLst/>
          </a:prstGeom>
          <a:noFill/>
          <a:ln/>
        </p:spPr>
        <p:txBody>
          <a:bodyPr wrap="square" lIns="0" tIns="0" rIns="0" bIns="0" rtlCol="0" anchor="ctr"/>
          <a:lstStyle/>
          <a:p>
            <a:pPr defTabSz="685800"/>
            <a:r>
              <a:rPr lang="en-US" sz="750" i="1" dirty="0">
                <a:solidFill>
                  <a:srgbClr val="8FA0BC"/>
                </a:solidFill>
                <a:latin typeface="Calibri" pitchFamily="34" charset="0"/>
                <a:ea typeface="Calibri" pitchFamily="34" charset="-122"/>
                <a:cs typeface="Calibri" pitchFamily="34" charset="-120"/>
              </a:rPr>
              <a:t>Fonte: Commissione Europea, DigComp 3.0 (2025) ed Eurostat</a:t>
            </a:r>
            <a:endParaRPr lang="en-US" sz="750" dirty="0">
              <a:solidFill>
                <a:prstClr val="black"/>
              </a:solidFill>
              <a:latin typeface="Calibri" panose="020F0502020204030204"/>
            </a:endParaRPr>
          </a:p>
        </p:txBody>
      </p:sp>
      <p:sp>
        <p:nvSpPr>
          <p:cNvPr id="21" name="Text 19"/>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AABEDC"/>
                </a:solidFill>
                <a:latin typeface="Calibri" pitchFamily="34" charset="0"/>
                <a:ea typeface="Calibri" pitchFamily="34" charset="-122"/>
                <a:cs typeface="Calibri" pitchFamily="34" charset="-120"/>
              </a:rPr>
              <a:t>3 / 20</a:t>
            </a:r>
            <a:endParaRPr lang="en-US" sz="750"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606933"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606933"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Cos'è il DigComp: il quadro per i cittadini</a:t>
            </a:r>
            <a:endParaRPr lang="en-US" sz="2100" dirty="0">
              <a:solidFill>
                <a:prstClr val="black"/>
              </a:solidFill>
              <a:latin typeface="Calibri" panose="020F0502020204030204"/>
            </a:endParaRPr>
          </a:p>
        </p:txBody>
      </p:sp>
      <p:sp>
        <p:nvSpPr>
          <p:cNvPr id="5" name="Text 3"/>
          <p:cNvSpPr/>
          <p:nvPr/>
        </p:nvSpPr>
        <p:spPr>
          <a:xfrm>
            <a:off x="480060" y="1714500"/>
            <a:ext cx="3771900" cy="1371600"/>
          </a:xfrm>
          <a:prstGeom prst="rect">
            <a:avLst/>
          </a:prstGeom>
          <a:noFill/>
          <a:ln/>
        </p:spPr>
        <p:txBody>
          <a:bodyPr wrap="square" lIns="0" tIns="0" rIns="0" bIns="0" rtlCol="0" anchor="ctr"/>
          <a:lstStyle/>
          <a:p>
            <a:pPr defTabSz="685800">
              <a:lnSpc>
                <a:spcPct val="125000"/>
              </a:lnSpc>
            </a:pPr>
            <a:r>
              <a:rPr lang="en-US" sz="1050" dirty="0">
                <a:solidFill>
                  <a:srgbClr val="16213E"/>
                </a:solidFill>
                <a:latin typeface="Calibri" pitchFamily="34" charset="0"/>
                <a:ea typeface="Calibri" pitchFamily="34" charset="-122"/>
                <a:cs typeface="Calibri" pitchFamily="34" charset="-120"/>
              </a:rPr>
              <a:t>Il Digital Competence Framework (DigComp), sviluppato dal Joint Research Centre della Commissione Europea, descrive conoscenze, abilità e atteggiamenti necessari per essere digitalmente competenti nella vita quotidiana, nel lavoro e nell'apprendimento.</a:t>
            </a:r>
            <a:endParaRPr lang="en-US" sz="1050" dirty="0">
              <a:solidFill>
                <a:prstClr val="black"/>
              </a:solidFill>
              <a:latin typeface="Calibri" panose="020F0502020204030204"/>
            </a:endParaRPr>
          </a:p>
        </p:txBody>
      </p:sp>
      <p:sp>
        <p:nvSpPr>
          <p:cNvPr id="6" name="Shape 4"/>
          <p:cNvSpPr/>
          <p:nvPr/>
        </p:nvSpPr>
        <p:spPr>
          <a:xfrm>
            <a:off x="480060" y="3188970"/>
            <a:ext cx="3771900" cy="1028700"/>
          </a:xfrm>
          <a:prstGeom prst="roundRect">
            <a:avLst>
              <a:gd name="adj" fmla="val 6667"/>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7" name="Shape 5"/>
          <p:cNvSpPr/>
          <p:nvPr/>
        </p:nvSpPr>
        <p:spPr>
          <a:xfrm>
            <a:off x="651510" y="3360420"/>
            <a:ext cx="445770" cy="445770"/>
          </a:xfrm>
          <a:prstGeom prst="ellipse">
            <a:avLst/>
          </a:prstGeom>
          <a:solidFill>
            <a:srgbClr val="FF9000"/>
          </a:solidFill>
          <a:ln/>
        </p:spPr>
        <p:txBody>
          <a:bodyPr/>
          <a:lstStyle/>
          <a:p>
            <a:endParaRPr lang="it-IT"/>
          </a:p>
        </p:txBody>
      </p:sp>
      <p:pic>
        <p:nvPicPr>
          <p:cNvPr id="8" name="Image 0" descr="preencoded.png"/>
          <p:cNvPicPr>
            <a:picLocks noChangeAspect="1"/>
          </p:cNvPicPr>
          <p:nvPr/>
        </p:nvPicPr>
        <p:blipFill>
          <a:blip r:embed="rId4"/>
          <a:stretch>
            <a:fillRect/>
          </a:stretch>
        </p:blipFill>
        <p:spPr>
          <a:xfrm>
            <a:off x="722834" y="3431744"/>
            <a:ext cx="303124" cy="303124"/>
          </a:xfrm>
          <a:prstGeom prst="rect">
            <a:avLst/>
          </a:prstGeom>
        </p:spPr>
      </p:pic>
      <p:sp>
        <p:nvSpPr>
          <p:cNvPr id="9" name="Text 6"/>
          <p:cNvSpPr/>
          <p:nvPr/>
        </p:nvSpPr>
        <p:spPr>
          <a:xfrm>
            <a:off x="1234440" y="3360420"/>
            <a:ext cx="2846070" cy="754380"/>
          </a:xfrm>
          <a:prstGeom prst="rect">
            <a:avLst/>
          </a:prstGeom>
          <a:noFill/>
          <a:ln/>
        </p:spPr>
        <p:txBody>
          <a:bodyPr wrap="square" lIns="0" tIns="0" rIns="0" bIns="0" rtlCol="0" anchor="ctr"/>
          <a:lstStyle/>
          <a:p>
            <a:pPr defTabSz="685800">
              <a:lnSpc>
                <a:spcPct val="120000"/>
              </a:lnSpc>
            </a:pPr>
            <a:r>
              <a:rPr lang="en-US" sz="938" b="1" dirty="0">
                <a:solidFill>
                  <a:srgbClr val="0E2841"/>
                </a:solidFill>
                <a:latin typeface="Calibri" pitchFamily="34" charset="0"/>
                <a:ea typeface="Calibri" pitchFamily="34" charset="-122"/>
                <a:cs typeface="Calibri" pitchFamily="34" charset="-120"/>
              </a:rPr>
              <a:t>Obiettivo 2030: </a:t>
            </a:r>
            <a:r>
              <a:rPr lang="en-US" sz="938" dirty="0">
                <a:solidFill>
                  <a:srgbClr val="16213E"/>
                </a:solidFill>
                <a:latin typeface="Calibri" pitchFamily="34" charset="0"/>
                <a:ea typeface="Calibri" pitchFamily="34" charset="-122"/>
                <a:cs typeface="Calibri" pitchFamily="34" charset="-120"/>
              </a:rPr>
              <a:t>almeno l'80% degli adulti europei con competenze digitali di base.</a:t>
            </a:r>
            <a:endParaRPr lang="en-US" sz="938" dirty="0">
              <a:solidFill>
                <a:prstClr val="black"/>
              </a:solidFill>
              <a:latin typeface="Calibri" panose="020F0502020204030204"/>
            </a:endParaRPr>
          </a:p>
        </p:txBody>
      </p:sp>
      <p:sp>
        <p:nvSpPr>
          <p:cNvPr id="10" name="Shape 7"/>
          <p:cNvSpPr/>
          <p:nvPr/>
        </p:nvSpPr>
        <p:spPr>
          <a:xfrm>
            <a:off x="4594861" y="2468880"/>
            <a:ext cx="4068851" cy="0"/>
          </a:xfrm>
          <a:prstGeom prst="line">
            <a:avLst/>
          </a:prstGeom>
          <a:noFill/>
          <a:ln w="25400">
            <a:solidFill>
              <a:srgbClr val="C7D2E0"/>
            </a:solidFill>
            <a:prstDash val="solid"/>
          </a:ln>
        </p:spPr>
        <p:txBody>
          <a:bodyPr/>
          <a:lstStyle/>
          <a:p>
            <a:endParaRPr lang="it-IT"/>
          </a:p>
        </p:txBody>
      </p:sp>
      <p:sp>
        <p:nvSpPr>
          <p:cNvPr id="11" name="Shape 8"/>
          <p:cNvSpPr/>
          <p:nvPr/>
        </p:nvSpPr>
        <p:spPr>
          <a:xfrm>
            <a:off x="4533138" y="2407158"/>
            <a:ext cx="123444" cy="123444"/>
          </a:xfrm>
          <a:prstGeom prst="ellipse">
            <a:avLst/>
          </a:prstGeom>
          <a:solidFill>
            <a:srgbClr val="0E2841"/>
          </a:solidFill>
          <a:ln w="25400">
            <a:solidFill>
              <a:srgbClr val="FFFFFF"/>
            </a:solidFill>
            <a:prstDash val="solid"/>
          </a:ln>
        </p:spPr>
        <p:txBody>
          <a:bodyPr/>
          <a:lstStyle/>
          <a:p>
            <a:endParaRPr lang="it-IT"/>
          </a:p>
        </p:txBody>
      </p:sp>
      <p:sp>
        <p:nvSpPr>
          <p:cNvPr id="12" name="Text 9"/>
          <p:cNvSpPr/>
          <p:nvPr/>
        </p:nvSpPr>
        <p:spPr>
          <a:xfrm>
            <a:off x="4114800" y="2160270"/>
            <a:ext cx="960120" cy="205740"/>
          </a:xfrm>
          <a:prstGeom prst="rect">
            <a:avLst/>
          </a:prstGeom>
          <a:noFill/>
          <a:ln/>
        </p:spPr>
        <p:txBody>
          <a:bodyPr wrap="square" lIns="0" tIns="0" rIns="0" bIns="0" rtlCol="0" anchor="ctr"/>
          <a:lstStyle/>
          <a:p>
            <a:pPr algn="ctr" defTabSz="685800"/>
            <a:r>
              <a:rPr lang="en-US" sz="825" b="1" dirty="0">
                <a:solidFill>
                  <a:srgbClr val="0E2841"/>
                </a:solidFill>
                <a:latin typeface="Calibri" pitchFamily="34" charset="0"/>
                <a:ea typeface="Calibri" pitchFamily="34" charset="-122"/>
                <a:cs typeface="Calibri" pitchFamily="34" charset="-120"/>
              </a:rPr>
              <a:t>2013</a:t>
            </a:r>
            <a:endParaRPr lang="en-US" sz="825" dirty="0">
              <a:solidFill>
                <a:prstClr val="black"/>
              </a:solidFill>
              <a:latin typeface="Calibri" panose="020F0502020204030204"/>
            </a:endParaRPr>
          </a:p>
        </p:txBody>
      </p:sp>
      <p:sp>
        <p:nvSpPr>
          <p:cNvPr id="13" name="Text 10"/>
          <p:cNvSpPr/>
          <p:nvPr/>
        </p:nvSpPr>
        <p:spPr>
          <a:xfrm>
            <a:off x="4011930" y="2606040"/>
            <a:ext cx="1165860" cy="240030"/>
          </a:xfrm>
          <a:prstGeom prst="rect">
            <a:avLst/>
          </a:prstGeom>
          <a:noFill/>
          <a:ln/>
        </p:spPr>
        <p:txBody>
          <a:bodyPr wrap="square" lIns="0" tIns="0" rIns="0" bIns="0" rtlCol="0" anchor="ctr"/>
          <a:lstStyle/>
          <a:p>
            <a:pPr algn="ctr" defTabSz="685800"/>
            <a:r>
              <a:rPr lang="en-US" sz="900" b="1" dirty="0">
                <a:solidFill>
                  <a:srgbClr val="0E2841"/>
                </a:solidFill>
                <a:latin typeface="Calibri" pitchFamily="34" charset="0"/>
                <a:ea typeface="Calibri" pitchFamily="34" charset="-122"/>
                <a:cs typeface="Calibri" pitchFamily="34" charset="-120"/>
              </a:rPr>
              <a:t>DigComp 1.0</a:t>
            </a:r>
            <a:endParaRPr lang="en-US" sz="900" dirty="0">
              <a:solidFill>
                <a:prstClr val="black"/>
              </a:solidFill>
              <a:latin typeface="Calibri" panose="020F0502020204030204"/>
            </a:endParaRPr>
          </a:p>
        </p:txBody>
      </p:sp>
      <p:sp>
        <p:nvSpPr>
          <p:cNvPr id="14" name="Text 11"/>
          <p:cNvSpPr/>
          <p:nvPr/>
        </p:nvSpPr>
        <p:spPr>
          <a:xfrm>
            <a:off x="4011930" y="2846070"/>
            <a:ext cx="1165860" cy="548640"/>
          </a:xfrm>
          <a:prstGeom prst="rect">
            <a:avLst/>
          </a:prstGeom>
          <a:noFill/>
          <a:ln/>
        </p:spPr>
        <p:txBody>
          <a:bodyPr wrap="square" lIns="0" tIns="0" rIns="0" bIns="0" rtlCol="0" anchor="ctr"/>
          <a:lstStyle/>
          <a:p>
            <a:pPr algn="ctr" defTabSz="685800">
              <a:lnSpc>
                <a:spcPct val="110000"/>
              </a:lnSpc>
            </a:pPr>
            <a:r>
              <a:rPr lang="en-US" sz="788" dirty="0">
                <a:solidFill>
                  <a:srgbClr val="5C6B7A"/>
                </a:solidFill>
                <a:latin typeface="Calibri" pitchFamily="34" charset="0"/>
                <a:ea typeface="Calibri" pitchFamily="34" charset="-122"/>
                <a:cs typeface="Calibri" pitchFamily="34" charset="-120"/>
              </a:rPr>
              <a:t>Prima versione del quadro</a:t>
            </a:r>
            <a:endParaRPr lang="en-US" sz="788" dirty="0">
              <a:solidFill>
                <a:prstClr val="black"/>
              </a:solidFill>
              <a:latin typeface="Calibri" panose="020F0502020204030204"/>
            </a:endParaRPr>
          </a:p>
        </p:txBody>
      </p:sp>
      <p:sp>
        <p:nvSpPr>
          <p:cNvPr id="15" name="Shape 12"/>
          <p:cNvSpPr/>
          <p:nvPr/>
        </p:nvSpPr>
        <p:spPr>
          <a:xfrm>
            <a:off x="5889422" y="2407158"/>
            <a:ext cx="123444" cy="123444"/>
          </a:xfrm>
          <a:prstGeom prst="ellipse">
            <a:avLst/>
          </a:prstGeom>
          <a:solidFill>
            <a:srgbClr val="0E2841"/>
          </a:solidFill>
          <a:ln w="25400">
            <a:solidFill>
              <a:srgbClr val="FFFFFF"/>
            </a:solidFill>
            <a:prstDash val="solid"/>
          </a:ln>
        </p:spPr>
        <p:txBody>
          <a:bodyPr/>
          <a:lstStyle/>
          <a:p>
            <a:endParaRPr lang="it-IT"/>
          </a:p>
        </p:txBody>
      </p:sp>
      <p:sp>
        <p:nvSpPr>
          <p:cNvPr id="16" name="Text 13"/>
          <p:cNvSpPr/>
          <p:nvPr/>
        </p:nvSpPr>
        <p:spPr>
          <a:xfrm>
            <a:off x="5471084" y="2160270"/>
            <a:ext cx="960120" cy="205740"/>
          </a:xfrm>
          <a:prstGeom prst="rect">
            <a:avLst/>
          </a:prstGeom>
          <a:noFill/>
          <a:ln/>
        </p:spPr>
        <p:txBody>
          <a:bodyPr wrap="square" lIns="0" tIns="0" rIns="0" bIns="0" rtlCol="0" anchor="ctr"/>
          <a:lstStyle/>
          <a:p>
            <a:pPr algn="ctr" defTabSz="685800"/>
            <a:r>
              <a:rPr lang="en-US" sz="825" b="1" dirty="0">
                <a:solidFill>
                  <a:srgbClr val="0E2841"/>
                </a:solidFill>
                <a:latin typeface="Calibri" pitchFamily="34" charset="0"/>
                <a:ea typeface="Calibri" pitchFamily="34" charset="-122"/>
                <a:cs typeface="Calibri" pitchFamily="34" charset="-120"/>
              </a:rPr>
              <a:t>2016-17</a:t>
            </a:r>
            <a:endParaRPr lang="en-US" sz="825" dirty="0">
              <a:solidFill>
                <a:prstClr val="black"/>
              </a:solidFill>
              <a:latin typeface="Calibri" panose="020F0502020204030204"/>
            </a:endParaRPr>
          </a:p>
        </p:txBody>
      </p:sp>
      <p:sp>
        <p:nvSpPr>
          <p:cNvPr id="17" name="Text 14"/>
          <p:cNvSpPr/>
          <p:nvPr/>
        </p:nvSpPr>
        <p:spPr>
          <a:xfrm>
            <a:off x="5368214" y="2606040"/>
            <a:ext cx="1165860" cy="240030"/>
          </a:xfrm>
          <a:prstGeom prst="rect">
            <a:avLst/>
          </a:prstGeom>
          <a:noFill/>
          <a:ln/>
        </p:spPr>
        <p:txBody>
          <a:bodyPr wrap="square" lIns="0" tIns="0" rIns="0" bIns="0" rtlCol="0" anchor="ctr"/>
          <a:lstStyle/>
          <a:p>
            <a:pPr algn="ctr" defTabSz="685800"/>
            <a:r>
              <a:rPr lang="en-US" sz="900" b="1" dirty="0">
                <a:solidFill>
                  <a:srgbClr val="0E2841"/>
                </a:solidFill>
                <a:latin typeface="Calibri" pitchFamily="34" charset="0"/>
                <a:ea typeface="Calibri" pitchFamily="34" charset="-122"/>
                <a:cs typeface="Calibri" pitchFamily="34" charset="-120"/>
              </a:rPr>
              <a:t>DigComp 2.0 / 2.1</a:t>
            </a:r>
            <a:endParaRPr lang="en-US" sz="900" dirty="0">
              <a:solidFill>
                <a:prstClr val="black"/>
              </a:solidFill>
              <a:latin typeface="Calibri" panose="020F0502020204030204"/>
            </a:endParaRPr>
          </a:p>
        </p:txBody>
      </p:sp>
      <p:sp>
        <p:nvSpPr>
          <p:cNvPr id="18" name="Text 15"/>
          <p:cNvSpPr/>
          <p:nvPr/>
        </p:nvSpPr>
        <p:spPr>
          <a:xfrm>
            <a:off x="5368214" y="2846070"/>
            <a:ext cx="1165860" cy="548640"/>
          </a:xfrm>
          <a:prstGeom prst="rect">
            <a:avLst/>
          </a:prstGeom>
          <a:noFill/>
          <a:ln/>
        </p:spPr>
        <p:txBody>
          <a:bodyPr wrap="square" lIns="0" tIns="0" rIns="0" bIns="0" rtlCol="0" anchor="ctr"/>
          <a:lstStyle/>
          <a:p>
            <a:pPr algn="ctr" defTabSz="685800">
              <a:lnSpc>
                <a:spcPct val="110000"/>
              </a:lnSpc>
            </a:pPr>
            <a:r>
              <a:rPr lang="en-US" sz="788" dirty="0">
                <a:solidFill>
                  <a:srgbClr val="5C6B7A"/>
                </a:solidFill>
                <a:latin typeface="Calibri" pitchFamily="34" charset="0"/>
                <a:ea typeface="Calibri" pitchFamily="34" charset="-122"/>
                <a:cs typeface="Calibri" pitchFamily="34" charset="-120"/>
              </a:rPr>
              <a:t>8 livelli di padronanza</a:t>
            </a:r>
            <a:endParaRPr lang="en-US" sz="788" dirty="0">
              <a:solidFill>
                <a:prstClr val="black"/>
              </a:solidFill>
              <a:latin typeface="Calibri" panose="020F0502020204030204"/>
            </a:endParaRPr>
          </a:p>
        </p:txBody>
      </p:sp>
      <p:sp>
        <p:nvSpPr>
          <p:cNvPr id="19" name="Shape 16"/>
          <p:cNvSpPr/>
          <p:nvPr/>
        </p:nvSpPr>
        <p:spPr>
          <a:xfrm>
            <a:off x="7245706" y="2407158"/>
            <a:ext cx="123444" cy="123444"/>
          </a:xfrm>
          <a:prstGeom prst="ellipse">
            <a:avLst/>
          </a:prstGeom>
          <a:solidFill>
            <a:srgbClr val="0E2841"/>
          </a:solidFill>
          <a:ln w="25400">
            <a:solidFill>
              <a:srgbClr val="FFFFFF"/>
            </a:solidFill>
            <a:prstDash val="solid"/>
          </a:ln>
        </p:spPr>
        <p:txBody>
          <a:bodyPr/>
          <a:lstStyle/>
          <a:p>
            <a:endParaRPr lang="it-IT"/>
          </a:p>
        </p:txBody>
      </p:sp>
      <p:sp>
        <p:nvSpPr>
          <p:cNvPr id="20" name="Text 17"/>
          <p:cNvSpPr/>
          <p:nvPr/>
        </p:nvSpPr>
        <p:spPr>
          <a:xfrm>
            <a:off x="6827368" y="2160270"/>
            <a:ext cx="960120" cy="205740"/>
          </a:xfrm>
          <a:prstGeom prst="rect">
            <a:avLst/>
          </a:prstGeom>
          <a:noFill/>
          <a:ln/>
        </p:spPr>
        <p:txBody>
          <a:bodyPr wrap="square" lIns="0" tIns="0" rIns="0" bIns="0" rtlCol="0" anchor="ctr"/>
          <a:lstStyle/>
          <a:p>
            <a:pPr algn="ctr" defTabSz="685800"/>
            <a:r>
              <a:rPr lang="en-US" sz="825" b="1" dirty="0">
                <a:solidFill>
                  <a:srgbClr val="0E2841"/>
                </a:solidFill>
                <a:latin typeface="Calibri" pitchFamily="34" charset="0"/>
                <a:ea typeface="Calibri" pitchFamily="34" charset="-122"/>
                <a:cs typeface="Calibri" pitchFamily="34" charset="-120"/>
              </a:rPr>
              <a:t>2022</a:t>
            </a:r>
            <a:endParaRPr lang="en-US" sz="825" dirty="0">
              <a:solidFill>
                <a:prstClr val="black"/>
              </a:solidFill>
              <a:latin typeface="Calibri" panose="020F0502020204030204"/>
            </a:endParaRPr>
          </a:p>
        </p:txBody>
      </p:sp>
      <p:sp>
        <p:nvSpPr>
          <p:cNvPr id="21" name="Text 18"/>
          <p:cNvSpPr/>
          <p:nvPr/>
        </p:nvSpPr>
        <p:spPr>
          <a:xfrm>
            <a:off x="6724498" y="2606040"/>
            <a:ext cx="1165860" cy="240030"/>
          </a:xfrm>
          <a:prstGeom prst="rect">
            <a:avLst/>
          </a:prstGeom>
          <a:noFill/>
          <a:ln/>
        </p:spPr>
        <p:txBody>
          <a:bodyPr wrap="square" lIns="0" tIns="0" rIns="0" bIns="0" rtlCol="0" anchor="ctr"/>
          <a:lstStyle/>
          <a:p>
            <a:pPr algn="ctr" defTabSz="685800"/>
            <a:r>
              <a:rPr lang="en-US" sz="900" b="1" dirty="0">
                <a:solidFill>
                  <a:srgbClr val="0E2841"/>
                </a:solidFill>
                <a:latin typeface="Calibri" pitchFamily="34" charset="0"/>
                <a:ea typeface="Calibri" pitchFamily="34" charset="-122"/>
                <a:cs typeface="Calibri" pitchFamily="34" charset="-120"/>
              </a:rPr>
              <a:t>DigComp 2.2</a:t>
            </a:r>
            <a:endParaRPr lang="en-US" sz="900" dirty="0">
              <a:solidFill>
                <a:prstClr val="black"/>
              </a:solidFill>
              <a:latin typeface="Calibri" panose="020F0502020204030204"/>
            </a:endParaRPr>
          </a:p>
        </p:txBody>
      </p:sp>
      <p:sp>
        <p:nvSpPr>
          <p:cNvPr id="22" name="Text 19"/>
          <p:cNvSpPr/>
          <p:nvPr/>
        </p:nvSpPr>
        <p:spPr>
          <a:xfrm>
            <a:off x="6724498" y="2846070"/>
            <a:ext cx="1165860" cy="548640"/>
          </a:xfrm>
          <a:prstGeom prst="rect">
            <a:avLst/>
          </a:prstGeom>
          <a:noFill/>
          <a:ln/>
        </p:spPr>
        <p:txBody>
          <a:bodyPr wrap="square" lIns="0" tIns="0" rIns="0" bIns="0" rtlCol="0" anchor="ctr"/>
          <a:lstStyle/>
          <a:p>
            <a:pPr algn="ctr" defTabSz="685800">
              <a:lnSpc>
                <a:spcPct val="110000"/>
              </a:lnSpc>
            </a:pPr>
            <a:r>
              <a:rPr lang="en-US" sz="788" dirty="0">
                <a:solidFill>
                  <a:srgbClr val="5C6B7A"/>
                </a:solidFill>
                <a:latin typeface="Calibri" pitchFamily="34" charset="0"/>
                <a:ea typeface="Calibri" pitchFamily="34" charset="-122"/>
                <a:cs typeface="Calibri" pitchFamily="34" charset="-120"/>
              </a:rPr>
              <a:t>Primi riferimenti all'IA</a:t>
            </a:r>
            <a:endParaRPr lang="en-US" sz="788" dirty="0">
              <a:solidFill>
                <a:prstClr val="black"/>
              </a:solidFill>
              <a:latin typeface="Calibri" panose="020F0502020204030204"/>
            </a:endParaRPr>
          </a:p>
        </p:txBody>
      </p:sp>
      <p:sp>
        <p:nvSpPr>
          <p:cNvPr id="23" name="Shape 20"/>
          <p:cNvSpPr/>
          <p:nvPr/>
        </p:nvSpPr>
        <p:spPr>
          <a:xfrm>
            <a:off x="8601989" y="2407158"/>
            <a:ext cx="123444" cy="123444"/>
          </a:xfrm>
          <a:prstGeom prst="ellipse">
            <a:avLst/>
          </a:prstGeom>
          <a:solidFill>
            <a:srgbClr val="FF9000"/>
          </a:solidFill>
          <a:ln w="25400">
            <a:solidFill>
              <a:srgbClr val="FFFFFF"/>
            </a:solidFill>
            <a:prstDash val="solid"/>
          </a:ln>
        </p:spPr>
        <p:txBody>
          <a:bodyPr/>
          <a:lstStyle/>
          <a:p>
            <a:endParaRPr lang="it-IT"/>
          </a:p>
        </p:txBody>
      </p:sp>
      <p:sp>
        <p:nvSpPr>
          <p:cNvPr id="24" name="Text 21"/>
          <p:cNvSpPr/>
          <p:nvPr/>
        </p:nvSpPr>
        <p:spPr>
          <a:xfrm>
            <a:off x="8183651" y="2160270"/>
            <a:ext cx="960120" cy="205740"/>
          </a:xfrm>
          <a:prstGeom prst="rect">
            <a:avLst/>
          </a:prstGeom>
          <a:noFill/>
          <a:ln/>
        </p:spPr>
        <p:txBody>
          <a:bodyPr wrap="square" lIns="0" tIns="0" rIns="0" bIns="0" rtlCol="0" anchor="ctr"/>
          <a:lstStyle/>
          <a:p>
            <a:pPr algn="ctr" defTabSz="685800"/>
            <a:r>
              <a:rPr lang="en-US" sz="825" b="1" dirty="0">
                <a:solidFill>
                  <a:srgbClr val="0E2841"/>
                </a:solidFill>
                <a:latin typeface="Calibri" pitchFamily="34" charset="0"/>
                <a:ea typeface="Calibri" pitchFamily="34" charset="-122"/>
                <a:cs typeface="Calibri" pitchFamily="34" charset="-120"/>
              </a:rPr>
              <a:t>2025</a:t>
            </a:r>
            <a:endParaRPr lang="en-US" sz="825" dirty="0">
              <a:solidFill>
                <a:prstClr val="black"/>
              </a:solidFill>
              <a:latin typeface="Calibri" panose="020F0502020204030204"/>
            </a:endParaRPr>
          </a:p>
        </p:txBody>
      </p:sp>
      <p:sp>
        <p:nvSpPr>
          <p:cNvPr id="25" name="Text 22"/>
          <p:cNvSpPr/>
          <p:nvPr/>
        </p:nvSpPr>
        <p:spPr>
          <a:xfrm>
            <a:off x="8080781" y="2606040"/>
            <a:ext cx="1165860" cy="240030"/>
          </a:xfrm>
          <a:prstGeom prst="rect">
            <a:avLst/>
          </a:prstGeom>
          <a:noFill/>
          <a:ln/>
        </p:spPr>
        <p:txBody>
          <a:bodyPr wrap="square" lIns="0" tIns="0" rIns="0" bIns="0" rtlCol="0" anchor="ctr"/>
          <a:lstStyle/>
          <a:p>
            <a:pPr algn="ctr" defTabSz="685800"/>
            <a:r>
              <a:rPr lang="en-US" sz="900" b="1" dirty="0">
                <a:solidFill>
                  <a:srgbClr val="FF9000"/>
                </a:solidFill>
                <a:latin typeface="Calibri" pitchFamily="34" charset="0"/>
                <a:ea typeface="Calibri" pitchFamily="34" charset="-122"/>
                <a:cs typeface="Calibri" pitchFamily="34" charset="-120"/>
              </a:rPr>
              <a:t>DigComp 3.0</a:t>
            </a:r>
            <a:endParaRPr lang="en-US" sz="900" dirty="0">
              <a:solidFill>
                <a:prstClr val="black"/>
              </a:solidFill>
              <a:latin typeface="Calibri" panose="020F0502020204030204"/>
            </a:endParaRPr>
          </a:p>
        </p:txBody>
      </p:sp>
      <p:sp>
        <p:nvSpPr>
          <p:cNvPr id="26" name="Text 23"/>
          <p:cNvSpPr/>
          <p:nvPr/>
        </p:nvSpPr>
        <p:spPr>
          <a:xfrm>
            <a:off x="8080781" y="2846070"/>
            <a:ext cx="1165860" cy="548640"/>
          </a:xfrm>
          <a:prstGeom prst="rect">
            <a:avLst/>
          </a:prstGeom>
          <a:noFill/>
          <a:ln/>
        </p:spPr>
        <p:txBody>
          <a:bodyPr wrap="square" lIns="0" tIns="0" rIns="0" bIns="0" rtlCol="0" anchor="ctr"/>
          <a:lstStyle/>
          <a:p>
            <a:pPr algn="ctr" defTabSz="685800">
              <a:lnSpc>
                <a:spcPct val="110000"/>
              </a:lnSpc>
            </a:pPr>
            <a:r>
              <a:rPr lang="en-US" sz="788" dirty="0">
                <a:solidFill>
                  <a:srgbClr val="5C6B7A"/>
                </a:solidFill>
                <a:latin typeface="Calibri" pitchFamily="34" charset="0"/>
                <a:ea typeface="Calibri" pitchFamily="34" charset="-122"/>
                <a:cs typeface="Calibri" pitchFamily="34" charset="-120"/>
              </a:rPr>
              <a:t>IA integrata in modo trasversale</a:t>
            </a:r>
            <a:endParaRPr lang="en-US" sz="788" dirty="0">
              <a:solidFill>
                <a:prstClr val="black"/>
              </a:solidFill>
              <a:latin typeface="Calibri" panose="020F0502020204030204"/>
            </a:endParaRPr>
          </a:p>
        </p:txBody>
      </p:sp>
      <p:sp>
        <p:nvSpPr>
          <p:cNvPr id="27" name="Text 24"/>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4 / 20</a:t>
            </a:r>
            <a:endParaRPr lang="en-US" sz="750"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867537"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867537"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 3.0</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Le novità della quinta edizione (nov. 2025)</a:t>
            </a:r>
            <a:endParaRPr lang="en-US" sz="2100" dirty="0">
              <a:solidFill>
                <a:prstClr val="black"/>
              </a:solidFill>
              <a:latin typeface="Calibri" panose="020F0502020204030204"/>
            </a:endParaRPr>
          </a:p>
        </p:txBody>
      </p:sp>
      <p:sp>
        <p:nvSpPr>
          <p:cNvPr id="5" name="Text 3"/>
          <p:cNvSpPr/>
          <p:nvPr/>
        </p:nvSpPr>
        <p:spPr>
          <a:xfrm>
            <a:off x="480060" y="1714500"/>
            <a:ext cx="3840480" cy="2057400"/>
          </a:xfrm>
          <a:prstGeom prst="rect">
            <a:avLst/>
          </a:prstGeom>
          <a:noFill/>
          <a:ln/>
        </p:spPr>
        <p:txBody>
          <a:bodyPr wrap="square" lIns="0" tIns="0" rIns="0" bIns="0" rtlCol="0" anchor="ctr"/>
          <a:lstStyle/>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5 Aree di competenza, 21 competenze specifiche</a:t>
            </a:r>
            <a:endParaRPr lang="en-US" sz="1050" dirty="0">
              <a:solidFill>
                <a:prstClr val="black"/>
              </a:solidFill>
              <a:latin typeface="Calibri" panose="020F0502020204030204"/>
            </a:endParaRPr>
          </a:p>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523 risultati di apprendimento, più granulari rispetto al passato</a:t>
            </a:r>
            <a:endParaRPr lang="en-US" sz="1050" dirty="0">
              <a:solidFill>
                <a:prstClr val="black"/>
              </a:solidFill>
              <a:latin typeface="Calibri" panose="020F0502020204030204"/>
            </a:endParaRPr>
          </a:p>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Integrazione trasversale (non solo settoriale) delle competenze IA</a:t>
            </a:r>
            <a:endParaRPr lang="en-US" sz="1050" dirty="0">
              <a:solidFill>
                <a:prstClr val="black"/>
              </a:solidFill>
              <a:latin typeface="Calibri" panose="020F0502020204030204"/>
            </a:endParaRPr>
          </a:p>
        </p:txBody>
      </p:sp>
      <p:sp>
        <p:nvSpPr>
          <p:cNvPr id="6" name="Text 4"/>
          <p:cNvSpPr/>
          <p:nvPr/>
        </p:nvSpPr>
        <p:spPr>
          <a:xfrm>
            <a:off x="4594860" y="1714500"/>
            <a:ext cx="3840480" cy="2057400"/>
          </a:xfrm>
          <a:prstGeom prst="rect">
            <a:avLst/>
          </a:prstGeom>
          <a:noFill/>
          <a:ln/>
        </p:spPr>
        <p:txBody>
          <a:bodyPr wrap="square" lIns="0" tIns="0" rIns="0" bIns="0" rtlCol="0" anchor="ctr"/>
          <a:lstStyle/>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Nuova attenzione a diritti digitali, disinformazione e benessere online</a:t>
            </a:r>
            <a:endParaRPr lang="en-US" sz="1050" dirty="0">
              <a:solidFill>
                <a:prstClr val="black"/>
              </a:solidFill>
              <a:latin typeface="Calibri" panose="020F0502020204030204"/>
            </a:endParaRPr>
          </a:p>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Collegamento esplicito a GDPR, Digital Services Act, AI Act</a:t>
            </a:r>
            <a:endParaRPr lang="en-US" sz="1050" dirty="0">
              <a:solidFill>
                <a:prstClr val="black"/>
              </a:solidFill>
              <a:latin typeface="Calibri" panose="020F0502020204030204"/>
            </a:endParaRPr>
          </a:p>
          <a:p>
            <a:pPr marL="257175" indent="-257175" defTabSz="685800">
              <a:lnSpc>
                <a:spcPct val="120000"/>
              </a:lnSpc>
              <a:spcAft>
                <a:spcPts val="1050"/>
              </a:spcAft>
              <a:buSzPct val="100000"/>
              <a:buFontTx/>
              <a:buChar char="•"/>
            </a:pPr>
            <a:r>
              <a:rPr lang="en-US" sz="1050" dirty="0">
                <a:solidFill>
                  <a:srgbClr val="16213E"/>
                </a:solidFill>
                <a:latin typeface="Calibri" pitchFamily="34" charset="0"/>
                <a:ea typeface="Calibri" pitchFamily="34" charset="-122"/>
                <a:cs typeface="Calibri" pitchFamily="34" charset="-120"/>
              </a:rPr>
              <a:t>Aggiorna i contenuti tecnologici emersi dal 2022 in poi</a:t>
            </a:r>
            <a:endParaRPr lang="en-US" sz="1050" dirty="0">
              <a:solidFill>
                <a:prstClr val="black"/>
              </a:solidFill>
              <a:latin typeface="Calibri" panose="020F0502020204030204"/>
            </a:endParaRPr>
          </a:p>
        </p:txBody>
      </p:sp>
      <p:sp>
        <p:nvSpPr>
          <p:cNvPr id="7" name="Shape 5"/>
          <p:cNvSpPr/>
          <p:nvPr/>
        </p:nvSpPr>
        <p:spPr>
          <a:xfrm>
            <a:off x="480061" y="4011930"/>
            <a:ext cx="8183651" cy="617220"/>
          </a:xfrm>
          <a:prstGeom prst="roundRect">
            <a:avLst>
              <a:gd name="adj" fmla="val 11111"/>
            </a:avLst>
          </a:prstGeom>
          <a:solidFill>
            <a:srgbClr val="0E2841"/>
          </a:solidFill>
          <a:ln/>
        </p:spPr>
        <p:txBody>
          <a:bodyPr/>
          <a:lstStyle/>
          <a:p>
            <a:endParaRPr lang="it-IT"/>
          </a:p>
        </p:txBody>
      </p:sp>
      <p:sp>
        <p:nvSpPr>
          <p:cNvPr id="8" name="Shape 6"/>
          <p:cNvSpPr/>
          <p:nvPr/>
        </p:nvSpPr>
        <p:spPr>
          <a:xfrm>
            <a:off x="651510" y="4162806"/>
            <a:ext cx="315468" cy="315468"/>
          </a:xfrm>
          <a:prstGeom prst="ellipse">
            <a:avLst/>
          </a:prstGeom>
          <a:solidFill>
            <a:srgbClr val="FF9000"/>
          </a:solidFill>
          <a:ln/>
        </p:spPr>
        <p:txBody>
          <a:bodyPr/>
          <a:lstStyle/>
          <a:p>
            <a:endParaRPr lang="it-IT"/>
          </a:p>
        </p:txBody>
      </p:sp>
      <p:pic>
        <p:nvPicPr>
          <p:cNvPr id="9" name="Image 0" descr="preencoded.png"/>
          <p:cNvPicPr>
            <a:picLocks noChangeAspect="1"/>
          </p:cNvPicPr>
          <p:nvPr/>
        </p:nvPicPr>
        <p:blipFill>
          <a:blip r:embed="rId4"/>
          <a:stretch>
            <a:fillRect/>
          </a:stretch>
        </p:blipFill>
        <p:spPr>
          <a:xfrm>
            <a:off x="701985" y="4213281"/>
            <a:ext cx="214518" cy="214518"/>
          </a:xfrm>
          <a:prstGeom prst="rect">
            <a:avLst/>
          </a:prstGeom>
        </p:spPr>
      </p:pic>
      <p:sp>
        <p:nvSpPr>
          <p:cNvPr id="10" name="Text 7"/>
          <p:cNvSpPr/>
          <p:nvPr/>
        </p:nvSpPr>
        <p:spPr>
          <a:xfrm>
            <a:off x="1131571" y="4011930"/>
            <a:ext cx="7326401" cy="617220"/>
          </a:xfrm>
          <a:prstGeom prst="rect">
            <a:avLst/>
          </a:prstGeom>
          <a:noFill/>
          <a:ln/>
        </p:spPr>
        <p:txBody>
          <a:bodyPr wrap="square" lIns="0" tIns="0" rIns="0" bIns="0" rtlCol="0" anchor="ctr"/>
          <a:lstStyle/>
          <a:p>
            <a:pPr defTabSz="685800">
              <a:lnSpc>
                <a:spcPct val="115000"/>
              </a:lnSpc>
            </a:pPr>
            <a:r>
              <a:rPr lang="en-US" sz="938" i="1" dirty="0">
                <a:solidFill>
                  <a:srgbClr val="FFFFFF"/>
                </a:solidFill>
                <a:latin typeface="Calibri" pitchFamily="34" charset="0"/>
                <a:ea typeface="Calibri" pitchFamily="34" charset="-122"/>
                <a:cs typeface="Calibri" pitchFamily="34" charset="-120"/>
              </a:rPr>
              <a:t>Si fonda sulla Dichiarazione europea sui diritti e principi digitali e sul Programma strategico per il decennio digitale 2030.</a:t>
            </a:r>
            <a:endParaRPr lang="en-US" sz="938" dirty="0">
              <a:solidFill>
                <a:prstClr val="black"/>
              </a:solidFill>
              <a:latin typeface="Calibri" panose="020F0502020204030204"/>
            </a:endParaRPr>
          </a:p>
        </p:txBody>
      </p:sp>
      <p:sp>
        <p:nvSpPr>
          <p:cNvPr id="11" name="Text 8"/>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5 / 20</a:t>
            </a:r>
            <a:endParaRPr lang="en-US" sz="750"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867537"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867537"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 3.0</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Le 5 aree di competenza</a:t>
            </a:r>
            <a:endParaRPr lang="en-US" sz="2100" dirty="0">
              <a:solidFill>
                <a:prstClr val="black"/>
              </a:solidFill>
              <a:latin typeface="Calibri" panose="020F0502020204030204"/>
            </a:endParaRPr>
          </a:p>
        </p:txBody>
      </p:sp>
      <p:sp>
        <p:nvSpPr>
          <p:cNvPr id="5" name="Shape 3"/>
          <p:cNvSpPr/>
          <p:nvPr/>
        </p:nvSpPr>
        <p:spPr>
          <a:xfrm>
            <a:off x="480061"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993245" y="1920240"/>
            <a:ext cx="445770" cy="445770"/>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1064568" y="1991564"/>
            <a:ext cx="303124" cy="303124"/>
          </a:xfrm>
          <a:prstGeom prst="rect">
            <a:avLst/>
          </a:prstGeom>
        </p:spPr>
      </p:pic>
      <p:sp>
        <p:nvSpPr>
          <p:cNvPr id="8" name="Text 5"/>
          <p:cNvSpPr/>
          <p:nvPr/>
        </p:nvSpPr>
        <p:spPr>
          <a:xfrm>
            <a:off x="589789" y="2503170"/>
            <a:ext cx="1252682" cy="617220"/>
          </a:xfrm>
          <a:prstGeom prst="rect">
            <a:avLst/>
          </a:prstGeom>
          <a:noFill/>
          <a:ln/>
        </p:spPr>
        <p:txBody>
          <a:bodyPr wrap="square" lIns="0" tIns="0" rIns="0" bIns="0" rtlCol="0" anchor="ctr"/>
          <a:lstStyle/>
          <a:p>
            <a:pPr algn="ctr" defTabSz="685800">
              <a:lnSpc>
                <a:spcPct val="110000"/>
              </a:lnSpc>
            </a:pPr>
            <a:r>
              <a:rPr lang="en-US" sz="900" b="1" dirty="0">
                <a:solidFill>
                  <a:srgbClr val="0E2841"/>
                </a:solidFill>
                <a:latin typeface="Cambria" pitchFamily="34" charset="0"/>
                <a:ea typeface="Cambria" pitchFamily="34" charset="-122"/>
                <a:cs typeface="Cambria" pitchFamily="34" charset="-120"/>
              </a:rPr>
              <a:t>1. Alfabetizzazione su informazioni e dati</a:t>
            </a:r>
            <a:endParaRPr lang="en-US" sz="900" dirty="0">
              <a:solidFill>
                <a:prstClr val="black"/>
              </a:solidFill>
              <a:latin typeface="Calibri" panose="020F0502020204030204"/>
            </a:endParaRPr>
          </a:p>
        </p:txBody>
      </p:sp>
      <p:sp>
        <p:nvSpPr>
          <p:cNvPr id="9" name="Text 6"/>
          <p:cNvSpPr/>
          <p:nvPr/>
        </p:nvSpPr>
        <p:spPr>
          <a:xfrm>
            <a:off x="589789" y="3154680"/>
            <a:ext cx="1252682" cy="116586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Navigare, ricercare, valutare e gestire dati e contenuti</a:t>
            </a:r>
            <a:endParaRPr lang="en-US" sz="788" dirty="0">
              <a:solidFill>
                <a:prstClr val="black"/>
              </a:solidFill>
              <a:latin typeface="Calibri" panose="020F0502020204030204"/>
            </a:endParaRPr>
          </a:p>
        </p:txBody>
      </p:sp>
      <p:sp>
        <p:nvSpPr>
          <p:cNvPr id="10" name="Shape 7"/>
          <p:cNvSpPr/>
          <p:nvPr/>
        </p:nvSpPr>
        <p:spPr>
          <a:xfrm>
            <a:off x="2157939"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2671123" y="1920240"/>
            <a:ext cx="445770" cy="445770"/>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2742446" y="1991564"/>
            <a:ext cx="303124" cy="303124"/>
          </a:xfrm>
          <a:prstGeom prst="rect">
            <a:avLst/>
          </a:prstGeom>
        </p:spPr>
      </p:pic>
      <p:sp>
        <p:nvSpPr>
          <p:cNvPr id="13" name="Text 9"/>
          <p:cNvSpPr/>
          <p:nvPr/>
        </p:nvSpPr>
        <p:spPr>
          <a:xfrm>
            <a:off x="2267667" y="2503170"/>
            <a:ext cx="1252682" cy="617220"/>
          </a:xfrm>
          <a:prstGeom prst="rect">
            <a:avLst/>
          </a:prstGeom>
          <a:noFill/>
          <a:ln/>
        </p:spPr>
        <p:txBody>
          <a:bodyPr wrap="square" lIns="0" tIns="0" rIns="0" bIns="0" rtlCol="0" anchor="ctr"/>
          <a:lstStyle/>
          <a:p>
            <a:pPr algn="ctr" defTabSz="685800">
              <a:lnSpc>
                <a:spcPct val="110000"/>
              </a:lnSpc>
            </a:pPr>
            <a:r>
              <a:rPr lang="en-US" sz="900" b="1" dirty="0">
                <a:solidFill>
                  <a:srgbClr val="0E2841"/>
                </a:solidFill>
                <a:latin typeface="Cambria" pitchFamily="34" charset="0"/>
                <a:ea typeface="Cambria" pitchFamily="34" charset="-122"/>
                <a:cs typeface="Cambria" pitchFamily="34" charset="-120"/>
              </a:rPr>
              <a:t>2. Comunicazione e collaborazione</a:t>
            </a:r>
            <a:endParaRPr lang="en-US" sz="900" dirty="0">
              <a:solidFill>
                <a:prstClr val="black"/>
              </a:solidFill>
              <a:latin typeface="Calibri" panose="020F0502020204030204"/>
            </a:endParaRPr>
          </a:p>
        </p:txBody>
      </p:sp>
      <p:sp>
        <p:nvSpPr>
          <p:cNvPr id="14" name="Text 10"/>
          <p:cNvSpPr/>
          <p:nvPr/>
        </p:nvSpPr>
        <p:spPr>
          <a:xfrm>
            <a:off x="2267667" y="3154680"/>
            <a:ext cx="1252682" cy="116586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Interagire e collaborare online, gestire l'identità digitale</a:t>
            </a:r>
            <a:endParaRPr lang="en-US" sz="788" dirty="0">
              <a:solidFill>
                <a:prstClr val="black"/>
              </a:solidFill>
              <a:latin typeface="Calibri" panose="020F0502020204030204"/>
            </a:endParaRPr>
          </a:p>
        </p:txBody>
      </p:sp>
      <p:sp>
        <p:nvSpPr>
          <p:cNvPr id="15" name="Shape 11"/>
          <p:cNvSpPr/>
          <p:nvPr/>
        </p:nvSpPr>
        <p:spPr>
          <a:xfrm>
            <a:off x="3835817"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6" name="Shape 12"/>
          <p:cNvSpPr/>
          <p:nvPr/>
        </p:nvSpPr>
        <p:spPr>
          <a:xfrm>
            <a:off x="4349001" y="1920240"/>
            <a:ext cx="445770" cy="445770"/>
          </a:xfrm>
          <a:prstGeom prst="ellipse">
            <a:avLst/>
          </a:prstGeom>
          <a:solidFill>
            <a:srgbClr val="FF9000"/>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4420324" y="1991564"/>
            <a:ext cx="303124" cy="303124"/>
          </a:xfrm>
          <a:prstGeom prst="rect">
            <a:avLst/>
          </a:prstGeom>
        </p:spPr>
      </p:pic>
      <p:sp>
        <p:nvSpPr>
          <p:cNvPr id="18" name="Text 13"/>
          <p:cNvSpPr/>
          <p:nvPr/>
        </p:nvSpPr>
        <p:spPr>
          <a:xfrm>
            <a:off x="3945545" y="2503170"/>
            <a:ext cx="1252682" cy="617220"/>
          </a:xfrm>
          <a:prstGeom prst="rect">
            <a:avLst/>
          </a:prstGeom>
          <a:noFill/>
          <a:ln/>
        </p:spPr>
        <p:txBody>
          <a:bodyPr wrap="square" lIns="0" tIns="0" rIns="0" bIns="0" rtlCol="0" anchor="ctr"/>
          <a:lstStyle/>
          <a:p>
            <a:pPr algn="ctr" defTabSz="685800">
              <a:lnSpc>
                <a:spcPct val="110000"/>
              </a:lnSpc>
            </a:pPr>
            <a:r>
              <a:rPr lang="en-US" sz="900" b="1" dirty="0">
                <a:solidFill>
                  <a:srgbClr val="0E2841"/>
                </a:solidFill>
                <a:latin typeface="Cambria" pitchFamily="34" charset="0"/>
                <a:ea typeface="Cambria" pitchFamily="34" charset="-122"/>
                <a:cs typeface="Cambria" pitchFamily="34" charset="-120"/>
              </a:rPr>
              <a:t>3. Creazione di contenuti digitali</a:t>
            </a:r>
            <a:endParaRPr lang="en-US" sz="900" dirty="0">
              <a:solidFill>
                <a:prstClr val="black"/>
              </a:solidFill>
              <a:latin typeface="Calibri" panose="020F0502020204030204"/>
            </a:endParaRPr>
          </a:p>
        </p:txBody>
      </p:sp>
      <p:sp>
        <p:nvSpPr>
          <p:cNvPr id="19" name="Text 14"/>
          <p:cNvSpPr/>
          <p:nvPr/>
        </p:nvSpPr>
        <p:spPr>
          <a:xfrm>
            <a:off x="3945545" y="3154680"/>
            <a:ext cx="1252682" cy="116586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Sviluppare, integrare e rielaborare contenuti, anche con l'IA</a:t>
            </a:r>
            <a:endParaRPr lang="en-US" sz="788" dirty="0">
              <a:solidFill>
                <a:prstClr val="black"/>
              </a:solidFill>
              <a:latin typeface="Calibri" panose="020F0502020204030204"/>
            </a:endParaRPr>
          </a:p>
        </p:txBody>
      </p:sp>
      <p:sp>
        <p:nvSpPr>
          <p:cNvPr id="20" name="Shape 15"/>
          <p:cNvSpPr/>
          <p:nvPr/>
        </p:nvSpPr>
        <p:spPr>
          <a:xfrm>
            <a:off x="5513695"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1" name="Shape 16"/>
          <p:cNvSpPr/>
          <p:nvPr/>
        </p:nvSpPr>
        <p:spPr>
          <a:xfrm>
            <a:off x="6026879" y="1920240"/>
            <a:ext cx="445770" cy="445770"/>
          </a:xfrm>
          <a:prstGeom prst="ellipse">
            <a:avLst/>
          </a:prstGeom>
          <a:solidFill>
            <a:srgbClr val="0E2841"/>
          </a:solidFill>
          <a:ln/>
        </p:spPr>
        <p:txBody>
          <a:bodyPr/>
          <a:lstStyle/>
          <a:p>
            <a:endParaRPr lang="it-IT"/>
          </a:p>
        </p:txBody>
      </p:sp>
      <p:pic>
        <p:nvPicPr>
          <p:cNvPr id="22" name="Image 3" descr="preencoded.png"/>
          <p:cNvPicPr>
            <a:picLocks noChangeAspect="1"/>
          </p:cNvPicPr>
          <p:nvPr/>
        </p:nvPicPr>
        <p:blipFill>
          <a:blip r:embed="rId7"/>
          <a:stretch>
            <a:fillRect/>
          </a:stretch>
        </p:blipFill>
        <p:spPr>
          <a:xfrm>
            <a:off x="6098202" y="1991564"/>
            <a:ext cx="303124" cy="303124"/>
          </a:xfrm>
          <a:prstGeom prst="rect">
            <a:avLst/>
          </a:prstGeom>
        </p:spPr>
      </p:pic>
      <p:sp>
        <p:nvSpPr>
          <p:cNvPr id="23" name="Text 17"/>
          <p:cNvSpPr/>
          <p:nvPr/>
        </p:nvSpPr>
        <p:spPr>
          <a:xfrm>
            <a:off x="5623423" y="2503170"/>
            <a:ext cx="1252682" cy="617220"/>
          </a:xfrm>
          <a:prstGeom prst="rect">
            <a:avLst/>
          </a:prstGeom>
          <a:noFill/>
          <a:ln/>
        </p:spPr>
        <p:txBody>
          <a:bodyPr wrap="square" lIns="0" tIns="0" rIns="0" bIns="0" rtlCol="0" anchor="ctr"/>
          <a:lstStyle/>
          <a:p>
            <a:pPr algn="ctr" defTabSz="685800">
              <a:lnSpc>
                <a:spcPct val="110000"/>
              </a:lnSpc>
            </a:pPr>
            <a:r>
              <a:rPr lang="en-US" sz="900" b="1" dirty="0">
                <a:solidFill>
                  <a:srgbClr val="0E2841"/>
                </a:solidFill>
                <a:latin typeface="Cambria" pitchFamily="34" charset="0"/>
                <a:ea typeface="Cambria" pitchFamily="34" charset="-122"/>
                <a:cs typeface="Cambria" pitchFamily="34" charset="-120"/>
              </a:rPr>
              <a:t>4. Sicurezza</a:t>
            </a:r>
            <a:endParaRPr lang="en-US" sz="900" dirty="0">
              <a:solidFill>
                <a:prstClr val="black"/>
              </a:solidFill>
              <a:latin typeface="Calibri" panose="020F0502020204030204"/>
            </a:endParaRPr>
          </a:p>
        </p:txBody>
      </p:sp>
      <p:sp>
        <p:nvSpPr>
          <p:cNvPr id="24" name="Text 18"/>
          <p:cNvSpPr/>
          <p:nvPr/>
        </p:nvSpPr>
        <p:spPr>
          <a:xfrm>
            <a:off x="5623423" y="3154680"/>
            <a:ext cx="1252682" cy="116586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Proteggere dispositivi, dati personali, salute e ambiente</a:t>
            </a:r>
            <a:endParaRPr lang="en-US" sz="788" dirty="0">
              <a:solidFill>
                <a:prstClr val="black"/>
              </a:solidFill>
              <a:latin typeface="Calibri" panose="020F0502020204030204"/>
            </a:endParaRPr>
          </a:p>
        </p:txBody>
      </p:sp>
      <p:sp>
        <p:nvSpPr>
          <p:cNvPr id="25" name="Shape 19"/>
          <p:cNvSpPr/>
          <p:nvPr/>
        </p:nvSpPr>
        <p:spPr>
          <a:xfrm>
            <a:off x="7191574"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6" name="Shape 20"/>
          <p:cNvSpPr/>
          <p:nvPr/>
        </p:nvSpPr>
        <p:spPr>
          <a:xfrm>
            <a:off x="7704758" y="1920240"/>
            <a:ext cx="445770" cy="445770"/>
          </a:xfrm>
          <a:prstGeom prst="ellipse">
            <a:avLst/>
          </a:prstGeom>
          <a:solidFill>
            <a:srgbClr val="0E2841"/>
          </a:solidFill>
          <a:ln/>
        </p:spPr>
        <p:txBody>
          <a:bodyPr/>
          <a:lstStyle/>
          <a:p>
            <a:endParaRPr lang="it-IT"/>
          </a:p>
        </p:txBody>
      </p:sp>
      <p:pic>
        <p:nvPicPr>
          <p:cNvPr id="27" name="Image 4" descr="preencoded.png"/>
          <p:cNvPicPr>
            <a:picLocks noChangeAspect="1"/>
          </p:cNvPicPr>
          <p:nvPr/>
        </p:nvPicPr>
        <p:blipFill>
          <a:blip r:embed="rId8"/>
          <a:stretch>
            <a:fillRect/>
          </a:stretch>
        </p:blipFill>
        <p:spPr>
          <a:xfrm>
            <a:off x="7776081" y="1991564"/>
            <a:ext cx="303124" cy="303124"/>
          </a:xfrm>
          <a:prstGeom prst="rect">
            <a:avLst/>
          </a:prstGeom>
        </p:spPr>
      </p:pic>
      <p:sp>
        <p:nvSpPr>
          <p:cNvPr id="28" name="Text 21"/>
          <p:cNvSpPr/>
          <p:nvPr/>
        </p:nvSpPr>
        <p:spPr>
          <a:xfrm>
            <a:off x="7301302" y="2503170"/>
            <a:ext cx="1252682" cy="617220"/>
          </a:xfrm>
          <a:prstGeom prst="rect">
            <a:avLst/>
          </a:prstGeom>
          <a:noFill/>
          <a:ln/>
        </p:spPr>
        <p:txBody>
          <a:bodyPr wrap="square" lIns="0" tIns="0" rIns="0" bIns="0" rtlCol="0" anchor="ctr"/>
          <a:lstStyle/>
          <a:p>
            <a:pPr algn="ctr" defTabSz="685800">
              <a:lnSpc>
                <a:spcPct val="110000"/>
              </a:lnSpc>
            </a:pPr>
            <a:r>
              <a:rPr lang="en-US" sz="900" b="1" dirty="0">
                <a:solidFill>
                  <a:srgbClr val="0E2841"/>
                </a:solidFill>
                <a:latin typeface="Cambria" pitchFamily="34" charset="0"/>
                <a:ea typeface="Cambria" pitchFamily="34" charset="-122"/>
                <a:cs typeface="Cambria" pitchFamily="34" charset="-120"/>
              </a:rPr>
              <a:t>5. Problem solving</a:t>
            </a:r>
            <a:endParaRPr lang="en-US" sz="900" dirty="0">
              <a:solidFill>
                <a:prstClr val="black"/>
              </a:solidFill>
              <a:latin typeface="Calibri" panose="020F0502020204030204"/>
            </a:endParaRPr>
          </a:p>
        </p:txBody>
      </p:sp>
      <p:sp>
        <p:nvSpPr>
          <p:cNvPr id="29" name="Text 22"/>
          <p:cNvSpPr/>
          <p:nvPr/>
        </p:nvSpPr>
        <p:spPr>
          <a:xfrm>
            <a:off x="7301302" y="3154680"/>
            <a:ext cx="1252682" cy="116586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Risolvere problemi tecnici e identificare bisogni e soluzioni</a:t>
            </a:r>
            <a:endParaRPr lang="en-US" sz="788" dirty="0">
              <a:solidFill>
                <a:prstClr val="black"/>
              </a:solidFill>
              <a:latin typeface="Calibri" panose="020F0502020204030204"/>
            </a:endParaRPr>
          </a:p>
        </p:txBody>
      </p:sp>
      <p:sp>
        <p:nvSpPr>
          <p:cNvPr id="30" name="Text 23"/>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6 / 20</a:t>
            </a:r>
            <a:endParaRPr lang="en-US" sz="750" dirty="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1193292"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1193292"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 3.0 E IA</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Dove entra l'intelligenza artificiale</a:t>
            </a:r>
            <a:endParaRPr lang="en-US" sz="2100" dirty="0">
              <a:solidFill>
                <a:prstClr val="black"/>
              </a:solidFill>
              <a:latin typeface="Calibri" panose="020F0502020204030204"/>
            </a:endParaRPr>
          </a:p>
        </p:txBody>
      </p:sp>
      <p:sp>
        <p:nvSpPr>
          <p:cNvPr id="5" name="Text 3"/>
          <p:cNvSpPr/>
          <p:nvPr/>
        </p:nvSpPr>
        <p:spPr>
          <a:xfrm>
            <a:off x="480061" y="1714500"/>
            <a:ext cx="8183651" cy="342900"/>
          </a:xfrm>
          <a:prstGeom prst="rect">
            <a:avLst/>
          </a:prstGeom>
          <a:noFill/>
          <a:ln/>
        </p:spPr>
        <p:txBody>
          <a:bodyPr wrap="square" lIns="0" tIns="0" rIns="0" bIns="0" rtlCol="0" anchor="ctr"/>
          <a:lstStyle/>
          <a:p>
            <a:pPr defTabSz="685800"/>
            <a:r>
              <a:rPr lang="en-US" sz="1013" dirty="0">
                <a:solidFill>
                  <a:srgbClr val="16213E"/>
                </a:solidFill>
                <a:latin typeface="Calibri" pitchFamily="34" charset="0"/>
                <a:ea typeface="Calibri" pitchFamily="34" charset="-122"/>
                <a:cs typeface="Calibri" pitchFamily="34" charset="-120"/>
              </a:rPr>
              <a:t>L'IA non è un'area a parte: attraversa tutte le 5 aree del framework. Tra le priorità tematiche introdotte:</a:t>
            </a:r>
            <a:endParaRPr lang="en-US" sz="1013" dirty="0">
              <a:solidFill>
                <a:prstClr val="black"/>
              </a:solidFill>
              <a:latin typeface="Calibri" panose="020F0502020204030204"/>
            </a:endParaRPr>
          </a:p>
        </p:txBody>
      </p:sp>
      <p:sp>
        <p:nvSpPr>
          <p:cNvPr id="6" name="Shape 4"/>
          <p:cNvSpPr/>
          <p:nvPr/>
        </p:nvSpPr>
        <p:spPr>
          <a:xfrm>
            <a:off x="480060" y="2146554"/>
            <a:ext cx="425196" cy="425196"/>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548092" y="2214586"/>
            <a:ext cx="289133" cy="289133"/>
          </a:xfrm>
          <a:prstGeom prst="rect">
            <a:avLst/>
          </a:prstGeom>
        </p:spPr>
      </p:pic>
      <p:sp>
        <p:nvSpPr>
          <p:cNvPr id="8" name="Text 5"/>
          <p:cNvSpPr/>
          <p:nvPr/>
        </p:nvSpPr>
        <p:spPr>
          <a:xfrm>
            <a:off x="1042416" y="2091690"/>
            <a:ext cx="3358020" cy="274320"/>
          </a:xfrm>
          <a:prstGeom prst="rect">
            <a:avLst/>
          </a:prstGeom>
          <a:noFill/>
          <a:ln/>
        </p:spPr>
        <p:txBody>
          <a:bodyPr wrap="square" lIns="0" tIns="0" rIns="0" bIns="0" rtlCol="0" anchor="ctr"/>
          <a:lstStyle/>
          <a:p>
            <a:pPr defTabSz="685800"/>
            <a:r>
              <a:rPr lang="en-US" sz="1050" b="1" dirty="0">
                <a:solidFill>
                  <a:srgbClr val="0E2841"/>
                </a:solidFill>
                <a:latin typeface="Cambria" pitchFamily="34" charset="0"/>
                <a:ea typeface="Cambria" pitchFamily="34" charset="-122"/>
                <a:cs typeface="Cambria" pitchFamily="34" charset="-120"/>
              </a:rPr>
              <a:t>Competenze in materia di IA</a:t>
            </a:r>
            <a:endParaRPr lang="en-US" sz="1050" dirty="0">
              <a:solidFill>
                <a:prstClr val="black"/>
              </a:solidFill>
              <a:latin typeface="Calibri" panose="020F0502020204030204"/>
            </a:endParaRPr>
          </a:p>
        </p:txBody>
      </p:sp>
      <p:sp>
        <p:nvSpPr>
          <p:cNvPr id="9" name="Text 6"/>
          <p:cNvSpPr/>
          <p:nvPr/>
        </p:nvSpPr>
        <p:spPr>
          <a:xfrm>
            <a:off x="1042416" y="2379726"/>
            <a:ext cx="3358020" cy="582930"/>
          </a:xfrm>
          <a:prstGeom prst="rect">
            <a:avLst/>
          </a:prstGeom>
          <a:noFill/>
          <a:ln/>
        </p:spPr>
        <p:txBody>
          <a:bodyPr wrap="square" lIns="0" tIns="0" rIns="0" bIns="0" rtlCol="0" anchor="ctr"/>
          <a:lstStyle/>
          <a:p>
            <a:pPr defTabSz="685800">
              <a:lnSpc>
                <a:spcPct val="120000"/>
              </a:lnSpc>
            </a:pPr>
            <a:r>
              <a:rPr lang="en-US" sz="863" dirty="0">
                <a:solidFill>
                  <a:srgbClr val="5C6B7A"/>
                </a:solidFill>
                <a:latin typeface="Calibri" pitchFamily="34" charset="0"/>
                <a:ea typeface="Calibri" pitchFamily="34" charset="-122"/>
                <a:cs typeface="Calibri" pitchFamily="34" charset="-120"/>
              </a:rPr>
              <a:t>Compresa l'IA generativa: comprendere capacità e limiti dei sistemi</a:t>
            </a:r>
            <a:endParaRPr lang="en-US" sz="863" dirty="0">
              <a:solidFill>
                <a:prstClr val="black"/>
              </a:solidFill>
              <a:latin typeface="Calibri" panose="020F0502020204030204"/>
            </a:endParaRPr>
          </a:p>
        </p:txBody>
      </p:sp>
      <p:sp>
        <p:nvSpPr>
          <p:cNvPr id="10" name="Shape 7"/>
          <p:cNvSpPr/>
          <p:nvPr/>
        </p:nvSpPr>
        <p:spPr>
          <a:xfrm>
            <a:off x="4743336" y="2146554"/>
            <a:ext cx="425196" cy="425196"/>
          </a:xfrm>
          <a:prstGeom prst="ellipse">
            <a:avLst/>
          </a:prstGeom>
          <a:solidFill>
            <a:srgbClr val="0E2841"/>
          </a:solidFill>
          <a:ln/>
        </p:spPr>
        <p:txBody>
          <a:bodyPr/>
          <a:lstStyle/>
          <a:p>
            <a:endParaRPr lang="it-IT"/>
          </a:p>
        </p:txBody>
      </p:sp>
      <p:pic>
        <p:nvPicPr>
          <p:cNvPr id="11" name="Image 1" descr="preencoded.png"/>
          <p:cNvPicPr>
            <a:picLocks noChangeAspect="1"/>
          </p:cNvPicPr>
          <p:nvPr/>
        </p:nvPicPr>
        <p:blipFill>
          <a:blip r:embed="rId5"/>
          <a:stretch>
            <a:fillRect/>
          </a:stretch>
        </p:blipFill>
        <p:spPr>
          <a:xfrm>
            <a:off x="4811368" y="2214586"/>
            <a:ext cx="289133" cy="289133"/>
          </a:xfrm>
          <a:prstGeom prst="rect">
            <a:avLst/>
          </a:prstGeom>
        </p:spPr>
      </p:pic>
      <p:sp>
        <p:nvSpPr>
          <p:cNvPr id="12" name="Text 8"/>
          <p:cNvSpPr/>
          <p:nvPr/>
        </p:nvSpPr>
        <p:spPr>
          <a:xfrm>
            <a:off x="5305692" y="2091690"/>
            <a:ext cx="3358020" cy="274320"/>
          </a:xfrm>
          <a:prstGeom prst="rect">
            <a:avLst/>
          </a:prstGeom>
          <a:noFill/>
          <a:ln/>
        </p:spPr>
        <p:txBody>
          <a:bodyPr wrap="square" lIns="0" tIns="0" rIns="0" bIns="0" rtlCol="0" anchor="ctr"/>
          <a:lstStyle/>
          <a:p>
            <a:pPr defTabSz="685800"/>
            <a:r>
              <a:rPr lang="en-US" sz="1050" b="1" dirty="0">
                <a:solidFill>
                  <a:srgbClr val="0E2841"/>
                </a:solidFill>
                <a:latin typeface="Cambria" pitchFamily="34" charset="0"/>
                <a:ea typeface="Cambria" pitchFamily="34" charset="-122"/>
                <a:cs typeface="Cambria" pitchFamily="34" charset="-120"/>
              </a:rPr>
              <a:t>Valutazione critica degli output</a:t>
            </a:r>
            <a:endParaRPr lang="en-US" sz="1050" dirty="0">
              <a:solidFill>
                <a:prstClr val="black"/>
              </a:solidFill>
              <a:latin typeface="Calibri" panose="020F0502020204030204"/>
            </a:endParaRPr>
          </a:p>
        </p:txBody>
      </p:sp>
      <p:sp>
        <p:nvSpPr>
          <p:cNvPr id="13" name="Text 9"/>
          <p:cNvSpPr/>
          <p:nvPr/>
        </p:nvSpPr>
        <p:spPr>
          <a:xfrm>
            <a:off x="5305692" y="2379726"/>
            <a:ext cx="3358020" cy="582930"/>
          </a:xfrm>
          <a:prstGeom prst="rect">
            <a:avLst/>
          </a:prstGeom>
          <a:noFill/>
          <a:ln/>
        </p:spPr>
        <p:txBody>
          <a:bodyPr wrap="square" lIns="0" tIns="0" rIns="0" bIns="0" rtlCol="0" anchor="ctr"/>
          <a:lstStyle/>
          <a:p>
            <a:pPr defTabSz="685800">
              <a:lnSpc>
                <a:spcPct val="120000"/>
              </a:lnSpc>
            </a:pPr>
            <a:r>
              <a:rPr lang="en-US" sz="863" dirty="0">
                <a:solidFill>
                  <a:srgbClr val="5C6B7A"/>
                </a:solidFill>
                <a:latin typeface="Calibri" pitchFamily="34" charset="0"/>
                <a:ea typeface="Calibri" pitchFamily="34" charset="-122"/>
                <a:cs typeface="Calibri" pitchFamily="34" charset="-120"/>
              </a:rPr>
              <a:t>Riconoscere errori, allucinazioni e contenuti non affidabili</a:t>
            </a:r>
            <a:endParaRPr lang="en-US" sz="863" dirty="0">
              <a:solidFill>
                <a:prstClr val="black"/>
              </a:solidFill>
              <a:latin typeface="Calibri" panose="020F0502020204030204"/>
            </a:endParaRPr>
          </a:p>
        </p:txBody>
      </p:sp>
      <p:sp>
        <p:nvSpPr>
          <p:cNvPr id="14" name="Shape 10"/>
          <p:cNvSpPr/>
          <p:nvPr/>
        </p:nvSpPr>
        <p:spPr>
          <a:xfrm>
            <a:off x="480060" y="3415284"/>
            <a:ext cx="425196" cy="425196"/>
          </a:xfrm>
          <a:prstGeom prst="ellipse">
            <a:avLst/>
          </a:prstGeom>
          <a:solidFill>
            <a:srgbClr val="0E2841"/>
          </a:solidFill>
          <a:ln/>
        </p:spPr>
        <p:txBody>
          <a:bodyPr/>
          <a:lstStyle/>
          <a:p>
            <a:endParaRPr lang="it-IT"/>
          </a:p>
        </p:txBody>
      </p:sp>
      <p:pic>
        <p:nvPicPr>
          <p:cNvPr id="15" name="Image 2" descr="preencoded.png"/>
          <p:cNvPicPr>
            <a:picLocks noChangeAspect="1"/>
          </p:cNvPicPr>
          <p:nvPr/>
        </p:nvPicPr>
        <p:blipFill>
          <a:blip r:embed="rId6"/>
          <a:stretch>
            <a:fillRect/>
          </a:stretch>
        </p:blipFill>
        <p:spPr>
          <a:xfrm>
            <a:off x="548092" y="3483316"/>
            <a:ext cx="289133" cy="289133"/>
          </a:xfrm>
          <a:prstGeom prst="rect">
            <a:avLst/>
          </a:prstGeom>
        </p:spPr>
      </p:pic>
      <p:sp>
        <p:nvSpPr>
          <p:cNvPr id="16" name="Text 11"/>
          <p:cNvSpPr/>
          <p:nvPr/>
        </p:nvSpPr>
        <p:spPr>
          <a:xfrm>
            <a:off x="1042416" y="3360420"/>
            <a:ext cx="3358020" cy="274320"/>
          </a:xfrm>
          <a:prstGeom prst="rect">
            <a:avLst/>
          </a:prstGeom>
          <a:noFill/>
          <a:ln/>
        </p:spPr>
        <p:txBody>
          <a:bodyPr wrap="square" lIns="0" tIns="0" rIns="0" bIns="0" rtlCol="0" anchor="ctr"/>
          <a:lstStyle/>
          <a:p>
            <a:pPr defTabSz="685800"/>
            <a:r>
              <a:rPr lang="en-US" sz="1050" b="1" dirty="0">
                <a:solidFill>
                  <a:srgbClr val="0E2841"/>
                </a:solidFill>
                <a:latin typeface="Cambria" pitchFamily="34" charset="0"/>
                <a:ea typeface="Cambria" pitchFamily="34" charset="-122"/>
                <a:cs typeface="Cambria" pitchFamily="34" charset="-120"/>
              </a:rPr>
              <a:t>Contrasto a mis- e disinformazione</a:t>
            </a:r>
            <a:endParaRPr lang="en-US" sz="1050" dirty="0">
              <a:solidFill>
                <a:prstClr val="black"/>
              </a:solidFill>
              <a:latin typeface="Calibri" panose="020F0502020204030204"/>
            </a:endParaRPr>
          </a:p>
        </p:txBody>
      </p:sp>
      <p:sp>
        <p:nvSpPr>
          <p:cNvPr id="17" name="Text 12"/>
          <p:cNvSpPr/>
          <p:nvPr/>
        </p:nvSpPr>
        <p:spPr>
          <a:xfrm>
            <a:off x="1042416" y="3648456"/>
            <a:ext cx="3358020" cy="582930"/>
          </a:xfrm>
          <a:prstGeom prst="rect">
            <a:avLst/>
          </a:prstGeom>
          <a:noFill/>
          <a:ln/>
        </p:spPr>
        <p:txBody>
          <a:bodyPr wrap="square" lIns="0" tIns="0" rIns="0" bIns="0" rtlCol="0" anchor="ctr"/>
          <a:lstStyle/>
          <a:p>
            <a:pPr defTabSz="685800">
              <a:lnSpc>
                <a:spcPct val="120000"/>
              </a:lnSpc>
            </a:pPr>
            <a:r>
              <a:rPr lang="en-US" sz="863" dirty="0">
                <a:solidFill>
                  <a:srgbClr val="5C6B7A"/>
                </a:solidFill>
                <a:latin typeface="Calibri" pitchFamily="34" charset="0"/>
                <a:ea typeface="Calibri" pitchFamily="34" charset="-122"/>
                <a:cs typeface="Calibri" pitchFamily="34" charset="-120"/>
              </a:rPr>
              <a:t>Riconoscere contenuti sintetici e manipolazione algoritmica</a:t>
            </a:r>
            <a:endParaRPr lang="en-US" sz="863" dirty="0">
              <a:solidFill>
                <a:prstClr val="black"/>
              </a:solidFill>
              <a:latin typeface="Calibri" panose="020F0502020204030204"/>
            </a:endParaRPr>
          </a:p>
        </p:txBody>
      </p:sp>
      <p:sp>
        <p:nvSpPr>
          <p:cNvPr id="18" name="Shape 13"/>
          <p:cNvSpPr/>
          <p:nvPr/>
        </p:nvSpPr>
        <p:spPr>
          <a:xfrm>
            <a:off x="4743336" y="3415284"/>
            <a:ext cx="425196" cy="425196"/>
          </a:xfrm>
          <a:prstGeom prst="ellipse">
            <a:avLst/>
          </a:prstGeom>
          <a:solidFill>
            <a:srgbClr val="0E2841"/>
          </a:solidFill>
          <a:ln/>
        </p:spPr>
        <p:txBody>
          <a:bodyPr/>
          <a:lstStyle/>
          <a:p>
            <a:endParaRPr lang="it-IT"/>
          </a:p>
        </p:txBody>
      </p:sp>
      <p:pic>
        <p:nvPicPr>
          <p:cNvPr id="19" name="Image 3" descr="preencoded.png"/>
          <p:cNvPicPr>
            <a:picLocks noChangeAspect="1"/>
          </p:cNvPicPr>
          <p:nvPr/>
        </p:nvPicPr>
        <p:blipFill>
          <a:blip r:embed="rId7"/>
          <a:stretch>
            <a:fillRect/>
          </a:stretch>
        </p:blipFill>
        <p:spPr>
          <a:xfrm>
            <a:off x="4811368" y="3483316"/>
            <a:ext cx="289133" cy="289133"/>
          </a:xfrm>
          <a:prstGeom prst="rect">
            <a:avLst/>
          </a:prstGeom>
        </p:spPr>
      </p:pic>
      <p:sp>
        <p:nvSpPr>
          <p:cNvPr id="20" name="Text 14"/>
          <p:cNvSpPr/>
          <p:nvPr/>
        </p:nvSpPr>
        <p:spPr>
          <a:xfrm>
            <a:off x="5305692" y="3360420"/>
            <a:ext cx="3358020" cy="274320"/>
          </a:xfrm>
          <a:prstGeom prst="rect">
            <a:avLst/>
          </a:prstGeom>
          <a:noFill/>
          <a:ln/>
        </p:spPr>
        <p:txBody>
          <a:bodyPr wrap="square" lIns="0" tIns="0" rIns="0" bIns="0" rtlCol="0" anchor="ctr"/>
          <a:lstStyle/>
          <a:p>
            <a:pPr defTabSz="685800"/>
            <a:r>
              <a:rPr lang="en-US" sz="1050" b="1" dirty="0">
                <a:solidFill>
                  <a:srgbClr val="0E2841"/>
                </a:solidFill>
                <a:latin typeface="Cambria" pitchFamily="34" charset="0"/>
                <a:ea typeface="Cambria" pitchFamily="34" charset="-122"/>
                <a:cs typeface="Cambria" pitchFamily="34" charset="-120"/>
              </a:rPr>
              <a:t>Diritti digitali e cittadinanza</a:t>
            </a:r>
            <a:endParaRPr lang="en-US" sz="1050" dirty="0">
              <a:solidFill>
                <a:prstClr val="black"/>
              </a:solidFill>
              <a:latin typeface="Calibri" panose="020F0502020204030204"/>
            </a:endParaRPr>
          </a:p>
        </p:txBody>
      </p:sp>
      <p:sp>
        <p:nvSpPr>
          <p:cNvPr id="21" name="Text 15"/>
          <p:cNvSpPr/>
          <p:nvPr/>
        </p:nvSpPr>
        <p:spPr>
          <a:xfrm>
            <a:off x="5305692" y="3648456"/>
            <a:ext cx="3358020" cy="582930"/>
          </a:xfrm>
          <a:prstGeom prst="rect">
            <a:avLst/>
          </a:prstGeom>
          <a:noFill/>
          <a:ln/>
        </p:spPr>
        <p:txBody>
          <a:bodyPr wrap="square" lIns="0" tIns="0" rIns="0" bIns="0" rtlCol="0" anchor="ctr"/>
          <a:lstStyle/>
          <a:p>
            <a:pPr defTabSz="685800">
              <a:lnSpc>
                <a:spcPct val="120000"/>
              </a:lnSpc>
            </a:pPr>
            <a:r>
              <a:rPr lang="en-US" sz="863" dirty="0">
                <a:solidFill>
                  <a:srgbClr val="5C6B7A"/>
                </a:solidFill>
                <a:latin typeface="Calibri" pitchFamily="34" charset="0"/>
                <a:ea typeface="Calibri" pitchFamily="34" charset="-122"/>
                <a:cs typeface="Calibri" pitchFamily="34" charset="-120"/>
              </a:rPr>
              <a:t>Conoscere diritti e obblighi previsti da GDPR, DSA, AI Act</a:t>
            </a:r>
            <a:endParaRPr lang="en-US" sz="863" dirty="0">
              <a:solidFill>
                <a:prstClr val="black"/>
              </a:solidFill>
              <a:latin typeface="Calibri" panose="020F0502020204030204"/>
            </a:endParaRPr>
          </a:p>
        </p:txBody>
      </p:sp>
      <p:sp>
        <p:nvSpPr>
          <p:cNvPr id="22" name="Text 16"/>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7 / 20</a:t>
            </a:r>
            <a:endParaRPr lang="en-US" sz="750"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E2841"/>
        </a:solidFill>
        <a:effectLst/>
      </p:bgPr>
    </p:bg>
    <p:spTree>
      <p:nvGrpSpPr>
        <p:cNvPr id="1" name=""/>
        <p:cNvGrpSpPr/>
        <p:nvPr/>
      </p:nvGrpSpPr>
      <p:grpSpPr>
        <a:xfrm>
          <a:off x="0" y="0"/>
          <a:ext cx="0" cy="0"/>
          <a:chOff x="0" y="0"/>
          <a:chExt cx="0" cy="0"/>
        </a:xfrm>
      </p:grpSpPr>
      <p:sp>
        <p:nvSpPr>
          <p:cNvPr id="2" name="Shape 0"/>
          <p:cNvSpPr/>
          <p:nvPr/>
        </p:nvSpPr>
        <p:spPr>
          <a:xfrm>
            <a:off x="6720840" y="-1577340"/>
            <a:ext cx="4251960" cy="4251960"/>
          </a:xfrm>
          <a:prstGeom prst="ellipse">
            <a:avLst/>
          </a:prstGeom>
          <a:solidFill>
            <a:srgbClr val="1B3A6B"/>
          </a:solidFill>
          <a:ln/>
        </p:spPr>
        <p:txBody>
          <a:bodyPr/>
          <a:lstStyle/>
          <a:p>
            <a:endParaRPr lang="it-IT"/>
          </a:p>
        </p:txBody>
      </p:sp>
      <p:sp>
        <p:nvSpPr>
          <p:cNvPr id="3" name="Shape 1"/>
          <p:cNvSpPr/>
          <p:nvPr/>
        </p:nvSpPr>
        <p:spPr>
          <a:xfrm>
            <a:off x="-1645920" y="3429000"/>
            <a:ext cx="3429000" cy="3429000"/>
          </a:xfrm>
          <a:prstGeom prst="ellipse">
            <a:avLst/>
          </a:prstGeom>
          <a:solidFill>
            <a:srgbClr val="1B3A6B"/>
          </a:solidFill>
          <a:ln/>
        </p:spPr>
        <p:txBody>
          <a:bodyPr/>
          <a:lstStyle/>
          <a:p>
            <a:endParaRPr lang="it-IT"/>
          </a:p>
        </p:txBody>
      </p:sp>
      <p:sp>
        <p:nvSpPr>
          <p:cNvPr id="4" name="Shape 2"/>
          <p:cNvSpPr/>
          <p:nvPr/>
        </p:nvSpPr>
        <p:spPr>
          <a:xfrm>
            <a:off x="480060" y="685800"/>
            <a:ext cx="802386" cy="233172"/>
          </a:xfrm>
          <a:prstGeom prst="roundRect">
            <a:avLst>
              <a:gd name="adj" fmla="val 50000"/>
            </a:avLst>
          </a:prstGeom>
          <a:solidFill>
            <a:srgbClr val="1B3A6B"/>
          </a:solidFill>
          <a:ln/>
        </p:spPr>
        <p:txBody>
          <a:bodyPr/>
          <a:lstStyle/>
          <a:p>
            <a:endParaRPr lang="it-IT"/>
          </a:p>
        </p:txBody>
      </p:sp>
      <p:sp>
        <p:nvSpPr>
          <p:cNvPr id="5" name="Text 3"/>
          <p:cNvSpPr/>
          <p:nvPr/>
        </p:nvSpPr>
        <p:spPr>
          <a:xfrm>
            <a:off x="480060" y="685800"/>
            <a:ext cx="802386"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DIGCOMPEDU</a:t>
            </a:r>
            <a:endParaRPr lang="en-US" sz="825" dirty="0">
              <a:solidFill>
                <a:prstClr val="black"/>
              </a:solidFill>
              <a:latin typeface="Calibri" panose="020F0502020204030204"/>
            </a:endParaRPr>
          </a:p>
        </p:txBody>
      </p:sp>
      <p:sp>
        <p:nvSpPr>
          <p:cNvPr id="6" name="Text 4"/>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FFFFFF"/>
                </a:solidFill>
                <a:latin typeface="Cambria" pitchFamily="34" charset="0"/>
                <a:ea typeface="Cambria" pitchFamily="34" charset="-122"/>
                <a:cs typeface="Cambria" pitchFamily="34" charset="-120"/>
              </a:rPr>
              <a:t>Cos'è il DigCompEdu: il quadro per i docenti</a:t>
            </a:r>
            <a:endParaRPr lang="en-US" sz="2100" dirty="0">
              <a:solidFill>
                <a:prstClr val="black"/>
              </a:solidFill>
              <a:latin typeface="Calibri" panose="020F0502020204030204"/>
            </a:endParaRPr>
          </a:p>
        </p:txBody>
      </p:sp>
      <p:sp>
        <p:nvSpPr>
          <p:cNvPr id="7" name="Text 5"/>
          <p:cNvSpPr/>
          <p:nvPr/>
        </p:nvSpPr>
        <p:spPr>
          <a:xfrm>
            <a:off x="480060" y="1714500"/>
            <a:ext cx="4389120" cy="1303020"/>
          </a:xfrm>
          <a:prstGeom prst="rect">
            <a:avLst/>
          </a:prstGeom>
          <a:noFill/>
          <a:ln/>
        </p:spPr>
        <p:txBody>
          <a:bodyPr wrap="square" lIns="0" tIns="0" rIns="0" bIns="0" rtlCol="0" anchor="ctr"/>
          <a:lstStyle/>
          <a:p>
            <a:pPr defTabSz="685800">
              <a:lnSpc>
                <a:spcPct val="130000"/>
              </a:lnSpc>
            </a:pPr>
            <a:r>
              <a:rPr lang="en-US" sz="1088" dirty="0">
                <a:solidFill>
                  <a:srgbClr val="D7E0EC"/>
                </a:solidFill>
                <a:latin typeface="Calibri" pitchFamily="34" charset="0"/>
                <a:ea typeface="Calibri" pitchFamily="34" charset="-122"/>
                <a:cs typeface="Calibri" pitchFamily="34" charset="-120"/>
              </a:rPr>
              <a:t>Pubblicato dal JRC nel 2017, il DigCompEdu è il quadro europeo delle competenze digitali specifico per gli educatori: descrive come usare le tecnologie digitali in modo efficace, critico ed etico nell'insegnamento, a ogni livello scolastico.</a:t>
            </a:r>
            <a:endParaRPr lang="en-US" sz="1088" dirty="0">
              <a:solidFill>
                <a:prstClr val="black"/>
              </a:solidFill>
              <a:latin typeface="Calibri" panose="020F0502020204030204"/>
            </a:endParaRPr>
          </a:p>
        </p:txBody>
      </p:sp>
      <p:sp>
        <p:nvSpPr>
          <p:cNvPr id="8" name="Shape 6"/>
          <p:cNvSpPr/>
          <p:nvPr/>
        </p:nvSpPr>
        <p:spPr>
          <a:xfrm>
            <a:off x="480060" y="3120390"/>
            <a:ext cx="493776" cy="493776"/>
          </a:xfrm>
          <a:prstGeom prst="ellipse">
            <a:avLst/>
          </a:prstGeom>
          <a:solidFill>
            <a:srgbClr val="1B3A6B"/>
          </a:solidFill>
          <a:ln/>
        </p:spPr>
        <p:txBody>
          <a:bodyPr/>
          <a:lstStyle/>
          <a:p>
            <a:endParaRPr lang="it-IT"/>
          </a:p>
        </p:txBody>
      </p:sp>
      <p:sp>
        <p:nvSpPr>
          <p:cNvPr id="9" name="Text 7"/>
          <p:cNvSpPr/>
          <p:nvPr/>
        </p:nvSpPr>
        <p:spPr>
          <a:xfrm>
            <a:off x="480060" y="3120390"/>
            <a:ext cx="493776" cy="493776"/>
          </a:xfrm>
          <a:prstGeom prst="rect">
            <a:avLst/>
          </a:prstGeom>
          <a:noFill/>
          <a:ln/>
        </p:spPr>
        <p:txBody>
          <a:bodyPr wrap="square" lIns="0" tIns="0" rIns="0" bIns="0" rtlCol="0" anchor="ctr"/>
          <a:lstStyle/>
          <a:p>
            <a:pPr algn="ctr" defTabSz="685800"/>
            <a:r>
              <a:rPr lang="en-US" sz="1425" b="1" dirty="0">
                <a:solidFill>
                  <a:srgbClr val="FF9000"/>
                </a:solidFill>
                <a:latin typeface="Cambria" pitchFamily="34" charset="0"/>
                <a:ea typeface="Cambria" pitchFamily="34" charset="-122"/>
                <a:cs typeface="Cambria" pitchFamily="34" charset="-120"/>
              </a:rPr>
              <a:t>6</a:t>
            </a:r>
            <a:endParaRPr lang="en-US" sz="1425" dirty="0">
              <a:solidFill>
                <a:prstClr val="black"/>
              </a:solidFill>
              <a:latin typeface="Calibri" panose="020F0502020204030204"/>
            </a:endParaRPr>
          </a:p>
        </p:txBody>
      </p:sp>
      <p:sp>
        <p:nvSpPr>
          <p:cNvPr id="10" name="Text 8"/>
          <p:cNvSpPr/>
          <p:nvPr/>
        </p:nvSpPr>
        <p:spPr>
          <a:xfrm>
            <a:off x="1110996" y="3120390"/>
            <a:ext cx="2743200" cy="493776"/>
          </a:xfrm>
          <a:prstGeom prst="rect">
            <a:avLst/>
          </a:prstGeom>
          <a:noFill/>
          <a:ln/>
        </p:spPr>
        <p:txBody>
          <a:bodyPr wrap="square" lIns="0" tIns="0" rIns="0" bIns="0" rtlCol="0" anchor="ctr"/>
          <a:lstStyle/>
          <a:p>
            <a:pPr defTabSz="685800"/>
            <a:r>
              <a:rPr lang="en-US" sz="1013" dirty="0">
                <a:solidFill>
                  <a:srgbClr val="D7E0EC"/>
                </a:solidFill>
                <a:latin typeface="Calibri" pitchFamily="34" charset="0"/>
                <a:ea typeface="Calibri" pitchFamily="34" charset="-122"/>
                <a:cs typeface="Calibri" pitchFamily="34" charset="-120"/>
              </a:rPr>
              <a:t>Aree di competenza</a:t>
            </a:r>
            <a:endParaRPr lang="en-US" sz="1013" dirty="0">
              <a:solidFill>
                <a:prstClr val="black"/>
              </a:solidFill>
              <a:latin typeface="Calibri" panose="020F0502020204030204"/>
            </a:endParaRPr>
          </a:p>
        </p:txBody>
      </p:sp>
      <p:sp>
        <p:nvSpPr>
          <p:cNvPr id="11" name="Shape 9"/>
          <p:cNvSpPr/>
          <p:nvPr/>
        </p:nvSpPr>
        <p:spPr>
          <a:xfrm>
            <a:off x="480060" y="3703320"/>
            <a:ext cx="493776" cy="493776"/>
          </a:xfrm>
          <a:prstGeom prst="ellipse">
            <a:avLst/>
          </a:prstGeom>
          <a:solidFill>
            <a:srgbClr val="1B3A6B"/>
          </a:solidFill>
          <a:ln/>
        </p:spPr>
        <p:txBody>
          <a:bodyPr/>
          <a:lstStyle/>
          <a:p>
            <a:endParaRPr lang="it-IT"/>
          </a:p>
        </p:txBody>
      </p:sp>
      <p:sp>
        <p:nvSpPr>
          <p:cNvPr id="12" name="Text 10"/>
          <p:cNvSpPr/>
          <p:nvPr/>
        </p:nvSpPr>
        <p:spPr>
          <a:xfrm>
            <a:off x="480060" y="3703320"/>
            <a:ext cx="493776" cy="493776"/>
          </a:xfrm>
          <a:prstGeom prst="rect">
            <a:avLst/>
          </a:prstGeom>
          <a:noFill/>
          <a:ln/>
        </p:spPr>
        <p:txBody>
          <a:bodyPr wrap="square" lIns="0" tIns="0" rIns="0" bIns="0" rtlCol="0" anchor="ctr"/>
          <a:lstStyle/>
          <a:p>
            <a:pPr algn="ctr" defTabSz="685800"/>
            <a:r>
              <a:rPr lang="en-US" sz="1425" b="1" dirty="0">
                <a:solidFill>
                  <a:srgbClr val="FF9000"/>
                </a:solidFill>
                <a:latin typeface="Cambria" pitchFamily="34" charset="0"/>
                <a:ea typeface="Cambria" pitchFamily="34" charset="-122"/>
                <a:cs typeface="Cambria" pitchFamily="34" charset="-120"/>
              </a:rPr>
              <a:t>22</a:t>
            </a:r>
            <a:endParaRPr lang="en-US" sz="1425" dirty="0">
              <a:solidFill>
                <a:prstClr val="black"/>
              </a:solidFill>
              <a:latin typeface="Calibri" panose="020F0502020204030204"/>
            </a:endParaRPr>
          </a:p>
        </p:txBody>
      </p:sp>
      <p:sp>
        <p:nvSpPr>
          <p:cNvPr id="13" name="Text 11"/>
          <p:cNvSpPr/>
          <p:nvPr/>
        </p:nvSpPr>
        <p:spPr>
          <a:xfrm>
            <a:off x="1110996" y="3703320"/>
            <a:ext cx="2743200" cy="493776"/>
          </a:xfrm>
          <a:prstGeom prst="rect">
            <a:avLst/>
          </a:prstGeom>
          <a:noFill/>
          <a:ln/>
        </p:spPr>
        <p:txBody>
          <a:bodyPr wrap="square" lIns="0" tIns="0" rIns="0" bIns="0" rtlCol="0" anchor="ctr"/>
          <a:lstStyle/>
          <a:p>
            <a:pPr defTabSz="685800"/>
            <a:r>
              <a:rPr lang="en-US" sz="1013" dirty="0">
                <a:solidFill>
                  <a:srgbClr val="D7E0EC"/>
                </a:solidFill>
                <a:latin typeface="Calibri" pitchFamily="34" charset="0"/>
                <a:ea typeface="Calibri" pitchFamily="34" charset="-122"/>
                <a:cs typeface="Calibri" pitchFamily="34" charset="-120"/>
              </a:rPr>
              <a:t>Competenze specifiche</a:t>
            </a:r>
            <a:endParaRPr lang="en-US" sz="1013" dirty="0">
              <a:solidFill>
                <a:prstClr val="black"/>
              </a:solidFill>
              <a:latin typeface="Calibri" panose="020F0502020204030204"/>
            </a:endParaRPr>
          </a:p>
        </p:txBody>
      </p:sp>
      <p:sp>
        <p:nvSpPr>
          <p:cNvPr id="14" name="Shape 12"/>
          <p:cNvSpPr/>
          <p:nvPr/>
        </p:nvSpPr>
        <p:spPr>
          <a:xfrm>
            <a:off x="480060" y="4286250"/>
            <a:ext cx="493776" cy="493776"/>
          </a:xfrm>
          <a:prstGeom prst="ellipse">
            <a:avLst/>
          </a:prstGeom>
          <a:solidFill>
            <a:srgbClr val="1B3A6B"/>
          </a:solidFill>
          <a:ln/>
        </p:spPr>
        <p:txBody>
          <a:bodyPr/>
          <a:lstStyle/>
          <a:p>
            <a:endParaRPr lang="it-IT"/>
          </a:p>
        </p:txBody>
      </p:sp>
      <p:sp>
        <p:nvSpPr>
          <p:cNvPr id="15" name="Text 13"/>
          <p:cNvSpPr/>
          <p:nvPr/>
        </p:nvSpPr>
        <p:spPr>
          <a:xfrm>
            <a:off x="480060" y="4286250"/>
            <a:ext cx="493776" cy="493776"/>
          </a:xfrm>
          <a:prstGeom prst="rect">
            <a:avLst/>
          </a:prstGeom>
          <a:noFill/>
          <a:ln/>
        </p:spPr>
        <p:txBody>
          <a:bodyPr wrap="square" lIns="0" tIns="0" rIns="0" bIns="0" rtlCol="0" anchor="ctr"/>
          <a:lstStyle/>
          <a:p>
            <a:pPr algn="ctr" defTabSz="685800"/>
            <a:r>
              <a:rPr lang="en-US" sz="1425" b="1" dirty="0">
                <a:solidFill>
                  <a:srgbClr val="FF9000"/>
                </a:solidFill>
                <a:latin typeface="Cambria" pitchFamily="34" charset="0"/>
                <a:ea typeface="Cambria" pitchFamily="34" charset="-122"/>
                <a:cs typeface="Cambria" pitchFamily="34" charset="-120"/>
              </a:rPr>
              <a:t>6</a:t>
            </a:r>
            <a:endParaRPr lang="en-US" sz="1425" dirty="0">
              <a:solidFill>
                <a:prstClr val="black"/>
              </a:solidFill>
              <a:latin typeface="Calibri" panose="020F0502020204030204"/>
            </a:endParaRPr>
          </a:p>
        </p:txBody>
      </p:sp>
      <p:sp>
        <p:nvSpPr>
          <p:cNvPr id="16" name="Text 14"/>
          <p:cNvSpPr/>
          <p:nvPr/>
        </p:nvSpPr>
        <p:spPr>
          <a:xfrm>
            <a:off x="1110996" y="4286250"/>
            <a:ext cx="2743200" cy="493776"/>
          </a:xfrm>
          <a:prstGeom prst="rect">
            <a:avLst/>
          </a:prstGeom>
          <a:noFill/>
          <a:ln/>
        </p:spPr>
        <p:txBody>
          <a:bodyPr wrap="square" lIns="0" tIns="0" rIns="0" bIns="0" rtlCol="0" anchor="ctr"/>
          <a:lstStyle/>
          <a:p>
            <a:pPr defTabSz="685800"/>
            <a:r>
              <a:rPr lang="en-US" sz="1013" dirty="0">
                <a:solidFill>
                  <a:srgbClr val="D7E0EC"/>
                </a:solidFill>
                <a:latin typeface="Calibri" pitchFamily="34" charset="0"/>
                <a:ea typeface="Calibri" pitchFamily="34" charset="-122"/>
                <a:cs typeface="Calibri" pitchFamily="34" charset="-120"/>
              </a:rPr>
              <a:t>Livelli di padronanza (A1-C2)</a:t>
            </a:r>
            <a:endParaRPr lang="en-US" sz="1013" dirty="0">
              <a:solidFill>
                <a:prstClr val="black"/>
              </a:solidFill>
              <a:latin typeface="Calibri" panose="020F0502020204030204"/>
            </a:endParaRPr>
          </a:p>
        </p:txBody>
      </p:sp>
      <p:sp>
        <p:nvSpPr>
          <p:cNvPr id="17" name="Shape 15"/>
          <p:cNvSpPr/>
          <p:nvPr/>
        </p:nvSpPr>
        <p:spPr>
          <a:xfrm>
            <a:off x="5212081" y="1714500"/>
            <a:ext cx="3451631" cy="2708910"/>
          </a:xfrm>
          <a:prstGeom prst="roundRect">
            <a:avLst>
              <a:gd name="adj" fmla="val 2532"/>
            </a:avLst>
          </a:prstGeom>
          <a:solidFill>
            <a:srgbClr val="1B3A6B"/>
          </a:solidFill>
          <a:ln/>
        </p:spPr>
        <p:txBody>
          <a:bodyPr/>
          <a:lstStyle/>
          <a:p>
            <a:endParaRPr lang="it-IT"/>
          </a:p>
        </p:txBody>
      </p:sp>
      <p:sp>
        <p:nvSpPr>
          <p:cNvPr id="18" name="Text 16"/>
          <p:cNvSpPr/>
          <p:nvPr/>
        </p:nvSpPr>
        <p:spPr>
          <a:xfrm>
            <a:off x="5417821" y="1885950"/>
            <a:ext cx="3040151" cy="274320"/>
          </a:xfrm>
          <a:prstGeom prst="rect">
            <a:avLst/>
          </a:prstGeom>
          <a:noFill/>
          <a:ln/>
        </p:spPr>
        <p:txBody>
          <a:bodyPr wrap="square" lIns="0" tIns="0" rIns="0" bIns="0" rtlCol="0" anchor="ctr"/>
          <a:lstStyle/>
          <a:p>
            <a:pPr defTabSz="685800"/>
            <a:r>
              <a:rPr lang="en-US" sz="1088" b="1" dirty="0">
                <a:solidFill>
                  <a:srgbClr val="FFFFFF"/>
                </a:solidFill>
                <a:latin typeface="Cambria" pitchFamily="34" charset="0"/>
                <a:ea typeface="Cambria" pitchFamily="34" charset="-122"/>
                <a:cs typeface="Cambria" pitchFamily="34" charset="-120"/>
              </a:rPr>
              <a:t>Tre quadri, tre destinatari</a:t>
            </a:r>
            <a:endParaRPr lang="en-US" sz="1088" dirty="0">
              <a:solidFill>
                <a:prstClr val="black"/>
              </a:solidFill>
              <a:latin typeface="Calibri" panose="020F0502020204030204"/>
            </a:endParaRPr>
          </a:p>
        </p:txBody>
      </p:sp>
      <p:sp>
        <p:nvSpPr>
          <p:cNvPr id="19" name="Text 17"/>
          <p:cNvSpPr/>
          <p:nvPr/>
        </p:nvSpPr>
        <p:spPr>
          <a:xfrm>
            <a:off x="5417821" y="2297430"/>
            <a:ext cx="3040151" cy="240030"/>
          </a:xfrm>
          <a:prstGeom prst="rect">
            <a:avLst/>
          </a:prstGeom>
          <a:noFill/>
          <a:ln/>
        </p:spPr>
        <p:txBody>
          <a:bodyPr wrap="square" lIns="0" tIns="0" rIns="0" bIns="0" rtlCol="0" anchor="ctr"/>
          <a:lstStyle/>
          <a:p>
            <a:pPr defTabSz="685800"/>
            <a:r>
              <a:rPr lang="en-US" sz="975" b="1" dirty="0">
                <a:solidFill>
                  <a:srgbClr val="FFFFFF"/>
                </a:solidFill>
                <a:latin typeface="Calibri" pitchFamily="34" charset="0"/>
                <a:ea typeface="Calibri" pitchFamily="34" charset="-122"/>
                <a:cs typeface="Calibri" pitchFamily="34" charset="-120"/>
              </a:rPr>
              <a:t>DigComp</a:t>
            </a:r>
            <a:endParaRPr lang="en-US" sz="975" dirty="0">
              <a:solidFill>
                <a:prstClr val="black"/>
              </a:solidFill>
              <a:latin typeface="Calibri" panose="020F0502020204030204"/>
            </a:endParaRPr>
          </a:p>
        </p:txBody>
      </p:sp>
      <p:sp>
        <p:nvSpPr>
          <p:cNvPr id="20" name="Text 18"/>
          <p:cNvSpPr/>
          <p:nvPr/>
        </p:nvSpPr>
        <p:spPr>
          <a:xfrm>
            <a:off x="5417821" y="2530602"/>
            <a:ext cx="3040151" cy="240030"/>
          </a:xfrm>
          <a:prstGeom prst="rect">
            <a:avLst/>
          </a:prstGeom>
          <a:noFill/>
          <a:ln/>
        </p:spPr>
        <p:txBody>
          <a:bodyPr wrap="square" lIns="0" tIns="0" rIns="0" bIns="0" rtlCol="0" anchor="ctr"/>
          <a:lstStyle/>
          <a:p>
            <a:pPr defTabSz="685800"/>
            <a:r>
              <a:rPr lang="en-US" sz="863" dirty="0">
                <a:solidFill>
                  <a:srgbClr val="D7E0EC"/>
                </a:solidFill>
                <a:latin typeface="Calibri" pitchFamily="34" charset="0"/>
                <a:ea typeface="Calibri" pitchFamily="34" charset="-122"/>
                <a:cs typeface="Calibri" pitchFamily="34" charset="-120"/>
              </a:rPr>
              <a:t>Cittadini</a:t>
            </a:r>
            <a:endParaRPr lang="en-US" sz="863" dirty="0">
              <a:solidFill>
                <a:prstClr val="black"/>
              </a:solidFill>
              <a:latin typeface="Calibri" panose="020F0502020204030204"/>
            </a:endParaRPr>
          </a:p>
        </p:txBody>
      </p:sp>
      <p:sp>
        <p:nvSpPr>
          <p:cNvPr id="21" name="Text 19"/>
          <p:cNvSpPr/>
          <p:nvPr/>
        </p:nvSpPr>
        <p:spPr>
          <a:xfrm>
            <a:off x="5417821" y="2928366"/>
            <a:ext cx="3040151" cy="240030"/>
          </a:xfrm>
          <a:prstGeom prst="rect">
            <a:avLst/>
          </a:prstGeom>
          <a:noFill/>
          <a:ln/>
        </p:spPr>
        <p:txBody>
          <a:bodyPr wrap="square" lIns="0" tIns="0" rIns="0" bIns="0" rtlCol="0" anchor="ctr"/>
          <a:lstStyle/>
          <a:p>
            <a:pPr defTabSz="685800"/>
            <a:r>
              <a:rPr lang="en-US" sz="975" b="1" dirty="0">
                <a:solidFill>
                  <a:srgbClr val="FF9000"/>
                </a:solidFill>
                <a:latin typeface="Calibri" pitchFamily="34" charset="0"/>
                <a:ea typeface="Calibri" pitchFamily="34" charset="-122"/>
                <a:cs typeface="Calibri" pitchFamily="34" charset="-120"/>
              </a:rPr>
              <a:t>DigCompEdu</a:t>
            </a:r>
            <a:endParaRPr lang="en-US" sz="975" dirty="0">
              <a:solidFill>
                <a:prstClr val="black"/>
              </a:solidFill>
              <a:latin typeface="Calibri" panose="020F0502020204030204"/>
            </a:endParaRPr>
          </a:p>
        </p:txBody>
      </p:sp>
      <p:sp>
        <p:nvSpPr>
          <p:cNvPr id="22" name="Text 20"/>
          <p:cNvSpPr/>
          <p:nvPr/>
        </p:nvSpPr>
        <p:spPr>
          <a:xfrm>
            <a:off x="5417821" y="3161538"/>
            <a:ext cx="3040151" cy="240030"/>
          </a:xfrm>
          <a:prstGeom prst="rect">
            <a:avLst/>
          </a:prstGeom>
          <a:noFill/>
          <a:ln/>
        </p:spPr>
        <p:txBody>
          <a:bodyPr wrap="square" lIns="0" tIns="0" rIns="0" bIns="0" rtlCol="0" anchor="ctr"/>
          <a:lstStyle/>
          <a:p>
            <a:pPr defTabSz="685800"/>
            <a:r>
              <a:rPr lang="en-US" sz="863" dirty="0">
                <a:solidFill>
                  <a:srgbClr val="D7E0EC"/>
                </a:solidFill>
                <a:latin typeface="Calibri" pitchFamily="34" charset="0"/>
                <a:ea typeface="Calibri" pitchFamily="34" charset="-122"/>
                <a:cs typeface="Calibri" pitchFamily="34" charset="-120"/>
              </a:rPr>
              <a:t>Educatori e docenti</a:t>
            </a:r>
            <a:endParaRPr lang="en-US" sz="863" dirty="0">
              <a:solidFill>
                <a:prstClr val="black"/>
              </a:solidFill>
              <a:latin typeface="Calibri" panose="020F0502020204030204"/>
            </a:endParaRPr>
          </a:p>
        </p:txBody>
      </p:sp>
      <p:sp>
        <p:nvSpPr>
          <p:cNvPr id="23" name="Text 21"/>
          <p:cNvSpPr/>
          <p:nvPr/>
        </p:nvSpPr>
        <p:spPr>
          <a:xfrm>
            <a:off x="5417821" y="3559302"/>
            <a:ext cx="3040151" cy="240030"/>
          </a:xfrm>
          <a:prstGeom prst="rect">
            <a:avLst/>
          </a:prstGeom>
          <a:noFill/>
          <a:ln/>
        </p:spPr>
        <p:txBody>
          <a:bodyPr wrap="square" lIns="0" tIns="0" rIns="0" bIns="0" rtlCol="0" anchor="ctr"/>
          <a:lstStyle/>
          <a:p>
            <a:pPr defTabSz="685800"/>
            <a:r>
              <a:rPr lang="en-US" sz="975" b="1" dirty="0">
                <a:solidFill>
                  <a:srgbClr val="FFFFFF"/>
                </a:solidFill>
                <a:latin typeface="Calibri" pitchFamily="34" charset="0"/>
                <a:ea typeface="Calibri" pitchFamily="34" charset="-122"/>
                <a:cs typeface="Calibri" pitchFamily="34" charset="-120"/>
              </a:rPr>
              <a:t>DigCompOrg</a:t>
            </a:r>
            <a:endParaRPr lang="en-US" sz="975" dirty="0">
              <a:solidFill>
                <a:prstClr val="black"/>
              </a:solidFill>
              <a:latin typeface="Calibri" panose="020F0502020204030204"/>
            </a:endParaRPr>
          </a:p>
        </p:txBody>
      </p:sp>
      <p:sp>
        <p:nvSpPr>
          <p:cNvPr id="24" name="Text 22"/>
          <p:cNvSpPr/>
          <p:nvPr/>
        </p:nvSpPr>
        <p:spPr>
          <a:xfrm>
            <a:off x="5417821" y="3792474"/>
            <a:ext cx="3040151" cy="240030"/>
          </a:xfrm>
          <a:prstGeom prst="rect">
            <a:avLst/>
          </a:prstGeom>
          <a:noFill/>
          <a:ln/>
        </p:spPr>
        <p:txBody>
          <a:bodyPr wrap="square" lIns="0" tIns="0" rIns="0" bIns="0" rtlCol="0" anchor="ctr"/>
          <a:lstStyle/>
          <a:p>
            <a:pPr defTabSz="685800"/>
            <a:r>
              <a:rPr lang="en-US" sz="863" dirty="0">
                <a:solidFill>
                  <a:srgbClr val="D7E0EC"/>
                </a:solidFill>
                <a:latin typeface="Calibri" pitchFamily="34" charset="0"/>
                <a:ea typeface="Calibri" pitchFamily="34" charset="-122"/>
                <a:cs typeface="Calibri" pitchFamily="34" charset="-120"/>
              </a:rPr>
              <a:t>Organizzazioni educative</a:t>
            </a:r>
            <a:endParaRPr lang="en-US" sz="863" dirty="0">
              <a:solidFill>
                <a:prstClr val="black"/>
              </a:solidFill>
              <a:latin typeface="Calibri" panose="020F0502020204030204"/>
            </a:endParaRPr>
          </a:p>
        </p:txBody>
      </p:sp>
      <p:sp>
        <p:nvSpPr>
          <p:cNvPr id="25" name="Text 23"/>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AABEDC"/>
                </a:solidFill>
                <a:latin typeface="Calibri" pitchFamily="34" charset="0"/>
                <a:ea typeface="Calibri" pitchFamily="34" charset="-122"/>
                <a:cs typeface="Calibri" pitchFamily="34" charset="-120"/>
              </a:rPr>
              <a:t>8 / 20</a:t>
            </a:r>
            <a:endParaRPr lang="en-US" sz="750"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802386"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802386"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DIGCOMPEDU</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Le 6 aree di competenza del docente</a:t>
            </a:r>
            <a:endParaRPr lang="en-US" sz="2100" dirty="0">
              <a:solidFill>
                <a:prstClr val="black"/>
              </a:solidFill>
              <a:latin typeface="Calibri" panose="020F0502020204030204"/>
            </a:endParaRPr>
          </a:p>
        </p:txBody>
      </p:sp>
      <p:sp>
        <p:nvSpPr>
          <p:cNvPr id="5" name="Shape 3"/>
          <p:cNvSpPr/>
          <p:nvPr/>
        </p:nvSpPr>
        <p:spPr>
          <a:xfrm>
            <a:off x="480060" y="171450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630936" y="1865376"/>
            <a:ext cx="356616" cy="356616"/>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687995" y="1922435"/>
            <a:ext cx="242499" cy="242499"/>
          </a:xfrm>
          <a:prstGeom prst="rect">
            <a:avLst/>
          </a:prstGeom>
        </p:spPr>
      </p:pic>
      <p:sp>
        <p:nvSpPr>
          <p:cNvPr id="8" name="Text 5"/>
          <p:cNvSpPr/>
          <p:nvPr/>
        </p:nvSpPr>
        <p:spPr>
          <a:xfrm>
            <a:off x="630936" y="227685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1. Coinvolgimento professionale</a:t>
            </a:r>
            <a:endParaRPr lang="en-US" sz="900" dirty="0">
              <a:solidFill>
                <a:prstClr val="black"/>
              </a:solidFill>
              <a:latin typeface="Calibri" panose="020F0502020204030204"/>
            </a:endParaRPr>
          </a:p>
        </p:txBody>
      </p:sp>
      <p:sp>
        <p:nvSpPr>
          <p:cNvPr id="9" name="Text 6"/>
          <p:cNvSpPr/>
          <p:nvPr/>
        </p:nvSpPr>
        <p:spPr>
          <a:xfrm>
            <a:off x="630936" y="253746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Comunicazione, collaborazione, sviluppo professionale</a:t>
            </a:r>
            <a:endParaRPr lang="en-US" sz="750" dirty="0">
              <a:solidFill>
                <a:prstClr val="black"/>
              </a:solidFill>
              <a:latin typeface="Calibri" panose="020F0502020204030204"/>
            </a:endParaRPr>
          </a:p>
        </p:txBody>
      </p:sp>
      <p:sp>
        <p:nvSpPr>
          <p:cNvPr id="10" name="Shape 7"/>
          <p:cNvSpPr/>
          <p:nvPr/>
        </p:nvSpPr>
        <p:spPr>
          <a:xfrm>
            <a:off x="3287953" y="171450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3438830" y="1865376"/>
            <a:ext cx="356616" cy="356616"/>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3495888" y="1922435"/>
            <a:ext cx="242499" cy="242499"/>
          </a:xfrm>
          <a:prstGeom prst="rect">
            <a:avLst/>
          </a:prstGeom>
        </p:spPr>
      </p:pic>
      <p:sp>
        <p:nvSpPr>
          <p:cNvPr id="13" name="Text 9"/>
          <p:cNvSpPr/>
          <p:nvPr/>
        </p:nvSpPr>
        <p:spPr>
          <a:xfrm>
            <a:off x="3438829" y="227685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2. Risorse digitali</a:t>
            </a:r>
            <a:endParaRPr lang="en-US" sz="900" dirty="0">
              <a:solidFill>
                <a:prstClr val="black"/>
              </a:solidFill>
              <a:latin typeface="Calibri" panose="020F0502020204030204"/>
            </a:endParaRPr>
          </a:p>
        </p:txBody>
      </p:sp>
      <p:sp>
        <p:nvSpPr>
          <p:cNvPr id="14" name="Text 10"/>
          <p:cNvSpPr/>
          <p:nvPr/>
        </p:nvSpPr>
        <p:spPr>
          <a:xfrm>
            <a:off x="3438829" y="253746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Selezionare, creare e condividere risorse</a:t>
            </a:r>
            <a:endParaRPr lang="en-US" sz="750" dirty="0">
              <a:solidFill>
                <a:prstClr val="black"/>
              </a:solidFill>
              <a:latin typeface="Calibri" panose="020F0502020204030204"/>
            </a:endParaRPr>
          </a:p>
        </p:txBody>
      </p:sp>
      <p:sp>
        <p:nvSpPr>
          <p:cNvPr id="15" name="Shape 11"/>
          <p:cNvSpPr/>
          <p:nvPr/>
        </p:nvSpPr>
        <p:spPr>
          <a:xfrm>
            <a:off x="6095848" y="171450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6" name="Shape 12"/>
          <p:cNvSpPr/>
          <p:nvPr/>
        </p:nvSpPr>
        <p:spPr>
          <a:xfrm>
            <a:off x="6246724" y="1865376"/>
            <a:ext cx="356616" cy="356616"/>
          </a:xfrm>
          <a:prstGeom prst="ellipse">
            <a:avLst/>
          </a:prstGeom>
          <a:solidFill>
            <a:srgbClr val="0E2841"/>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6303782" y="1922435"/>
            <a:ext cx="242499" cy="242499"/>
          </a:xfrm>
          <a:prstGeom prst="rect">
            <a:avLst/>
          </a:prstGeom>
        </p:spPr>
      </p:pic>
      <p:sp>
        <p:nvSpPr>
          <p:cNvPr id="18" name="Text 13"/>
          <p:cNvSpPr/>
          <p:nvPr/>
        </p:nvSpPr>
        <p:spPr>
          <a:xfrm>
            <a:off x="6246724" y="227685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3. Insegnamento e apprendimento</a:t>
            </a:r>
            <a:endParaRPr lang="en-US" sz="900" dirty="0">
              <a:solidFill>
                <a:prstClr val="black"/>
              </a:solidFill>
              <a:latin typeface="Calibri" panose="020F0502020204030204"/>
            </a:endParaRPr>
          </a:p>
        </p:txBody>
      </p:sp>
      <p:sp>
        <p:nvSpPr>
          <p:cNvPr id="19" name="Text 14"/>
          <p:cNvSpPr/>
          <p:nvPr/>
        </p:nvSpPr>
        <p:spPr>
          <a:xfrm>
            <a:off x="6246724" y="253746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Gestire e orchestrare l'uso del digitale in classe</a:t>
            </a:r>
            <a:endParaRPr lang="en-US" sz="750" dirty="0">
              <a:solidFill>
                <a:prstClr val="black"/>
              </a:solidFill>
              <a:latin typeface="Calibri" panose="020F0502020204030204"/>
            </a:endParaRPr>
          </a:p>
        </p:txBody>
      </p:sp>
      <p:sp>
        <p:nvSpPr>
          <p:cNvPr id="20" name="Shape 15"/>
          <p:cNvSpPr/>
          <p:nvPr/>
        </p:nvSpPr>
        <p:spPr>
          <a:xfrm>
            <a:off x="480060" y="315468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1" name="Shape 16"/>
          <p:cNvSpPr/>
          <p:nvPr/>
        </p:nvSpPr>
        <p:spPr>
          <a:xfrm>
            <a:off x="630936" y="3305556"/>
            <a:ext cx="356616" cy="356616"/>
          </a:xfrm>
          <a:prstGeom prst="ellipse">
            <a:avLst/>
          </a:prstGeom>
          <a:solidFill>
            <a:srgbClr val="0E2841"/>
          </a:solidFill>
          <a:ln/>
        </p:spPr>
        <p:txBody>
          <a:bodyPr/>
          <a:lstStyle/>
          <a:p>
            <a:endParaRPr lang="it-IT"/>
          </a:p>
        </p:txBody>
      </p:sp>
      <p:pic>
        <p:nvPicPr>
          <p:cNvPr id="22" name="Image 3" descr="preencoded.png"/>
          <p:cNvPicPr>
            <a:picLocks noChangeAspect="1"/>
          </p:cNvPicPr>
          <p:nvPr/>
        </p:nvPicPr>
        <p:blipFill>
          <a:blip r:embed="rId7"/>
          <a:stretch>
            <a:fillRect/>
          </a:stretch>
        </p:blipFill>
        <p:spPr>
          <a:xfrm>
            <a:off x="687995" y="3362615"/>
            <a:ext cx="242499" cy="242499"/>
          </a:xfrm>
          <a:prstGeom prst="rect">
            <a:avLst/>
          </a:prstGeom>
        </p:spPr>
      </p:pic>
      <p:sp>
        <p:nvSpPr>
          <p:cNvPr id="23" name="Text 17"/>
          <p:cNvSpPr/>
          <p:nvPr/>
        </p:nvSpPr>
        <p:spPr>
          <a:xfrm>
            <a:off x="630936" y="371703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4. Valutazione</a:t>
            </a:r>
            <a:endParaRPr lang="en-US" sz="900" dirty="0">
              <a:solidFill>
                <a:prstClr val="black"/>
              </a:solidFill>
              <a:latin typeface="Calibri" panose="020F0502020204030204"/>
            </a:endParaRPr>
          </a:p>
        </p:txBody>
      </p:sp>
      <p:sp>
        <p:nvSpPr>
          <p:cNvPr id="24" name="Text 18"/>
          <p:cNvSpPr/>
          <p:nvPr/>
        </p:nvSpPr>
        <p:spPr>
          <a:xfrm>
            <a:off x="630936" y="397764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Monitorare l'apprendimento con strumenti digitali</a:t>
            </a:r>
            <a:endParaRPr lang="en-US" sz="750" dirty="0">
              <a:solidFill>
                <a:prstClr val="black"/>
              </a:solidFill>
              <a:latin typeface="Calibri" panose="020F0502020204030204"/>
            </a:endParaRPr>
          </a:p>
        </p:txBody>
      </p:sp>
      <p:sp>
        <p:nvSpPr>
          <p:cNvPr id="25" name="Shape 19"/>
          <p:cNvSpPr/>
          <p:nvPr/>
        </p:nvSpPr>
        <p:spPr>
          <a:xfrm>
            <a:off x="3287953" y="315468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6" name="Shape 20"/>
          <p:cNvSpPr/>
          <p:nvPr/>
        </p:nvSpPr>
        <p:spPr>
          <a:xfrm>
            <a:off x="3438830" y="3305556"/>
            <a:ext cx="356616" cy="356616"/>
          </a:xfrm>
          <a:prstGeom prst="ellipse">
            <a:avLst/>
          </a:prstGeom>
          <a:solidFill>
            <a:srgbClr val="FF9000"/>
          </a:solidFill>
          <a:ln/>
        </p:spPr>
        <p:txBody>
          <a:bodyPr/>
          <a:lstStyle/>
          <a:p>
            <a:endParaRPr lang="it-IT"/>
          </a:p>
        </p:txBody>
      </p:sp>
      <p:pic>
        <p:nvPicPr>
          <p:cNvPr id="27" name="Image 4" descr="preencoded.png"/>
          <p:cNvPicPr>
            <a:picLocks noChangeAspect="1"/>
          </p:cNvPicPr>
          <p:nvPr/>
        </p:nvPicPr>
        <p:blipFill>
          <a:blip r:embed="rId8"/>
          <a:stretch>
            <a:fillRect/>
          </a:stretch>
        </p:blipFill>
        <p:spPr>
          <a:xfrm>
            <a:off x="3495888" y="3362615"/>
            <a:ext cx="242499" cy="242499"/>
          </a:xfrm>
          <a:prstGeom prst="rect">
            <a:avLst/>
          </a:prstGeom>
        </p:spPr>
      </p:pic>
      <p:sp>
        <p:nvSpPr>
          <p:cNvPr id="28" name="Text 21"/>
          <p:cNvSpPr/>
          <p:nvPr/>
        </p:nvSpPr>
        <p:spPr>
          <a:xfrm>
            <a:off x="3438829" y="371703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5. Valorizzare gli studenti</a:t>
            </a:r>
            <a:endParaRPr lang="en-US" sz="900" dirty="0">
              <a:solidFill>
                <a:prstClr val="black"/>
              </a:solidFill>
              <a:latin typeface="Calibri" panose="020F0502020204030204"/>
            </a:endParaRPr>
          </a:p>
        </p:txBody>
      </p:sp>
      <p:sp>
        <p:nvSpPr>
          <p:cNvPr id="29" name="Text 22"/>
          <p:cNvSpPr/>
          <p:nvPr/>
        </p:nvSpPr>
        <p:spPr>
          <a:xfrm>
            <a:off x="3438829" y="397764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Accessibilità, inclusione, personalizzazione</a:t>
            </a:r>
            <a:endParaRPr lang="en-US" sz="750" dirty="0">
              <a:solidFill>
                <a:prstClr val="black"/>
              </a:solidFill>
              <a:latin typeface="Calibri" panose="020F0502020204030204"/>
            </a:endParaRPr>
          </a:p>
        </p:txBody>
      </p:sp>
      <p:sp>
        <p:nvSpPr>
          <p:cNvPr id="30" name="Shape 23"/>
          <p:cNvSpPr/>
          <p:nvPr/>
        </p:nvSpPr>
        <p:spPr>
          <a:xfrm>
            <a:off x="6095848" y="3154680"/>
            <a:ext cx="2567864" cy="1268730"/>
          </a:xfrm>
          <a:prstGeom prst="roundRect">
            <a:avLst>
              <a:gd name="adj" fmla="val 540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31" name="Shape 24"/>
          <p:cNvSpPr/>
          <p:nvPr/>
        </p:nvSpPr>
        <p:spPr>
          <a:xfrm>
            <a:off x="6246724" y="3305556"/>
            <a:ext cx="356616" cy="356616"/>
          </a:xfrm>
          <a:prstGeom prst="ellipse">
            <a:avLst/>
          </a:prstGeom>
          <a:solidFill>
            <a:srgbClr val="0E2841"/>
          </a:solidFill>
          <a:ln/>
        </p:spPr>
        <p:txBody>
          <a:bodyPr/>
          <a:lstStyle/>
          <a:p>
            <a:endParaRPr lang="it-IT"/>
          </a:p>
        </p:txBody>
      </p:sp>
      <p:pic>
        <p:nvPicPr>
          <p:cNvPr id="32" name="Image 5" descr="preencoded.png"/>
          <p:cNvPicPr>
            <a:picLocks noChangeAspect="1"/>
          </p:cNvPicPr>
          <p:nvPr/>
        </p:nvPicPr>
        <p:blipFill>
          <a:blip r:embed="rId9"/>
          <a:stretch>
            <a:fillRect/>
          </a:stretch>
        </p:blipFill>
        <p:spPr>
          <a:xfrm>
            <a:off x="6303782" y="3362615"/>
            <a:ext cx="242499" cy="242499"/>
          </a:xfrm>
          <a:prstGeom prst="rect">
            <a:avLst/>
          </a:prstGeom>
        </p:spPr>
      </p:pic>
      <p:sp>
        <p:nvSpPr>
          <p:cNvPr id="33" name="Text 25"/>
          <p:cNvSpPr/>
          <p:nvPr/>
        </p:nvSpPr>
        <p:spPr>
          <a:xfrm>
            <a:off x="6246724" y="3717036"/>
            <a:ext cx="2266112" cy="274320"/>
          </a:xfrm>
          <a:prstGeom prst="rect">
            <a:avLst/>
          </a:prstGeom>
          <a:noFill/>
          <a:ln/>
        </p:spPr>
        <p:txBody>
          <a:bodyPr wrap="square" lIns="0" tIns="0" rIns="0" bIns="0" rtlCol="0" anchor="ctr"/>
          <a:lstStyle/>
          <a:p>
            <a:pPr defTabSz="685800">
              <a:lnSpc>
                <a:spcPct val="105000"/>
              </a:lnSpc>
            </a:pPr>
            <a:r>
              <a:rPr lang="en-US" sz="900" b="1" dirty="0">
                <a:solidFill>
                  <a:srgbClr val="0E2841"/>
                </a:solidFill>
                <a:latin typeface="Cambria" pitchFamily="34" charset="0"/>
                <a:ea typeface="Cambria" pitchFamily="34" charset="-122"/>
                <a:cs typeface="Cambria" pitchFamily="34" charset="-120"/>
              </a:rPr>
              <a:t>6. Sviluppare le competenze degli studenti</a:t>
            </a:r>
            <a:endParaRPr lang="en-US" sz="900" dirty="0">
              <a:solidFill>
                <a:prstClr val="black"/>
              </a:solidFill>
              <a:latin typeface="Calibri" panose="020F0502020204030204"/>
            </a:endParaRPr>
          </a:p>
        </p:txBody>
      </p:sp>
      <p:sp>
        <p:nvSpPr>
          <p:cNvPr id="34" name="Text 26"/>
          <p:cNvSpPr/>
          <p:nvPr/>
        </p:nvSpPr>
        <p:spPr>
          <a:xfrm>
            <a:off x="6246724" y="3977640"/>
            <a:ext cx="2266112" cy="411480"/>
          </a:xfrm>
          <a:prstGeom prst="rect">
            <a:avLst/>
          </a:prstGeom>
          <a:noFill/>
          <a:ln/>
        </p:spPr>
        <p:txBody>
          <a:bodyPr wrap="square" lIns="0" tIns="0" rIns="0" bIns="0" rtlCol="0" anchor="ctr"/>
          <a:lstStyle/>
          <a:p>
            <a:pPr defTabSz="685800">
              <a:lnSpc>
                <a:spcPct val="110000"/>
              </a:lnSpc>
            </a:pPr>
            <a:r>
              <a:rPr lang="en-US" sz="750" dirty="0">
                <a:solidFill>
                  <a:srgbClr val="5C6B7A"/>
                </a:solidFill>
                <a:latin typeface="Calibri" pitchFamily="34" charset="0"/>
                <a:ea typeface="Calibri" pitchFamily="34" charset="-122"/>
                <a:cs typeface="Calibri" pitchFamily="34" charset="-120"/>
              </a:rPr>
              <a:t>Information literacy, comunicazione, problem solving, uso critico e sicuro della tecnologia</a:t>
            </a:r>
            <a:endParaRPr lang="en-US" sz="750" dirty="0">
              <a:solidFill>
                <a:prstClr val="black"/>
              </a:solidFill>
              <a:latin typeface="Calibri" panose="020F0502020204030204"/>
            </a:endParaRPr>
          </a:p>
        </p:txBody>
      </p:sp>
      <p:sp>
        <p:nvSpPr>
          <p:cNvPr id="35" name="Text 27"/>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9 / 20</a:t>
            </a:r>
            <a:endParaRPr lang="en-US" sz="750"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1388745"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1388745"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IL PUNTO D'INCONTRO</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Dove vive l'etica dell'IA in DigCompEdu</a:t>
            </a:r>
            <a:endParaRPr lang="en-US" sz="2100" dirty="0">
              <a:solidFill>
                <a:prstClr val="black"/>
              </a:solidFill>
              <a:latin typeface="Calibri" panose="020F0502020204030204"/>
            </a:endParaRPr>
          </a:p>
        </p:txBody>
      </p:sp>
      <p:sp>
        <p:nvSpPr>
          <p:cNvPr id="5" name="Shape 3"/>
          <p:cNvSpPr/>
          <p:nvPr/>
        </p:nvSpPr>
        <p:spPr>
          <a:xfrm>
            <a:off x="480060" y="1714500"/>
            <a:ext cx="3920376" cy="1748790"/>
          </a:xfrm>
          <a:prstGeom prst="roundRect">
            <a:avLst>
              <a:gd name="adj" fmla="val 3922"/>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685800" y="1906524"/>
            <a:ext cx="445770" cy="445770"/>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757124" y="1977848"/>
            <a:ext cx="303124" cy="303124"/>
          </a:xfrm>
          <a:prstGeom prst="rect">
            <a:avLst/>
          </a:prstGeom>
        </p:spPr>
      </p:pic>
      <p:sp>
        <p:nvSpPr>
          <p:cNvPr id="8" name="Text 5"/>
          <p:cNvSpPr/>
          <p:nvPr/>
        </p:nvSpPr>
        <p:spPr>
          <a:xfrm>
            <a:off x="685800" y="2468880"/>
            <a:ext cx="3508896" cy="411480"/>
          </a:xfrm>
          <a:prstGeom prst="rect">
            <a:avLst/>
          </a:prstGeom>
          <a:noFill/>
          <a:ln/>
        </p:spPr>
        <p:txBody>
          <a:bodyPr wrap="square" lIns="0" tIns="0" rIns="0" bIns="0" rtlCol="0" anchor="ctr"/>
          <a:lstStyle/>
          <a:p>
            <a:pPr defTabSz="685800">
              <a:lnSpc>
                <a:spcPct val="110000"/>
              </a:lnSpc>
            </a:pPr>
            <a:r>
              <a:rPr lang="en-US" sz="1088" b="1" dirty="0">
                <a:solidFill>
                  <a:srgbClr val="0E2841"/>
                </a:solidFill>
                <a:latin typeface="Cambria" pitchFamily="34" charset="0"/>
                <a:ea typeface="Cambria" pitchFamily="34" charset="-122"/>
                <a:cs typeface="Cambria" pitchFamily="34" charset="-120"/>
              </a:rPr>
              <a:t>Area 1 — Coinvolgimento professionale</a:t>
            </a:r>
            <a:endParaRPr lang="en-US" sz="1088" dirty="0">
              <a:solidFill>
                <a:prstClr val="black"/>
              </a:solidFill>
              <a:latin typeface="Calibri" panose="020F0502020204030204"/>
            </a:endParaRPr>
          </a:p>
        </p:txBody>
      </p:sp>
      <p:sp>
        <p:nvSpPr>
          <p:cNvPr id="9" name="Text 6"/>
          <p:cNvSpPr/>
          <p:nvPr/>
        </p:nvSpPr>
        <p:spPr>
          <a:xfrm>
            <a:off x="685800" y="2846070"/>
            <a:ext cx="3508896" cy="582930"/>
          </a:xfrm>
          <a:prstGeom prst="rect">
            <a:avLst/>
          </a:prstGeom>
          <a:noFill/>
          <a:ln/>
        </p:spPr>
        <p:txBody>
          <a:bodyPr wrap="square" lIns="0" tIns="0" rIns="0" bIns="0" rtlCol="0" anchor="ctr"/>
          <a:lstStyle/>
          <a:p>
            <a:pPr defTabSz="685800">
              <a:lnSpc>
                <a:spcPct val="120000"/>
              </a:lnSpc>
            </a:pPr>
            <a:r>
              <a:rPr lang="en-US" sz="863" dirty="0">
                <a:solidFill>
                  <a:srgbClr val="16213E"/>
                </a:solidFill>
                <a:latin typeface="Calibri" pitchFamily="34" charset="0"/>
                <a:ea typeface="Calibri" pitchFamily="34" charset="-122"/>
                <a:cs typeface="Calibri" pitchFamily="34" charset="-120"/>
              </a:rPr>
              <a:t>Uso consapevole e responsabile dei dati, scelta critica degli strumenti digitali, rispetto della normativa sulla privacy.</a:t>
            </a:r>
            <a:endParaRPr lang="en-US" sz="863" dirty="0">
              <a:solidFill>
                <a:prstClr val="black"/>
              </a:solidFill>
              <a:latin typeface="Calibri" panose="020F0502020204030204"/>
            </a:endParaRPr>
          </a:p>
        </p:txBody>
      </p:sp>
      <p:sp>
        <p:nvSpPr>
          <p:cNvPr id="10" name="Shape 7"/>
          <p:cNvSpPr/>
          <p:nvPr/>
        </p:nvSpPr>
        <p:spPr>
          <a:xfrm>
            <a:off x="4743336" y="1714500"/>
            <a:ext cx="3920376" cy="1748790"/>
          </a:xfrm>
          <a:prstGeom prst="roundRect">
            <a:avLst>
              <a:gd name="adj" fmla="val 3922"/>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4949076" y="1906524"/>
            <a:ext cx="445770" cy="445770"/>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5020399" y="1977848"/>
            <a:ext cx="303124" cy="303124"/>
          </a:xfrm>
          <a:prstGeom prst="rect">
            <a:avLst/>
          </a:prstGeom>
        </p:spPr>
      </p:pic>
      <p:sp>
        <p:nvSpPr>
          <p:cNvPr id="13" name="Text 9"/>
          <p:cNvSpPr/>
          <p:nvPr/>
        </p:nvSpPr>
        <p:spPr>
          <a:xfrm>
            <a:off x="4949076" y="2468880"/>
            <a:ext cx="3508896" cy="411480"/>
          </a:xfrm>
          <a:prstGeom prst="rect">
            <a:avLst/>
          </a:prstGeom>
          <a:noFill/>
          <a:ln/>
        </p:spPr>
        <p:txBody>
          <a:bodyPr wrap="square" lIns="0" tIns="0" rIns="0" bIns="0" rtlCol="0" anchor="ctr"/>
          <a:lstStyle/>
          <a:p>
            <a:pPr defTabSz="685800">
              <a:lnSpc>
                <a:spcPct val="110000"/>
              </a:lnSpc>
            </a:pPr>
            <a:r>
              <a:rPr lang="en-US" sz="1088" b="1" dirty="0">
                <a:solidFill>
                  <a:srgbClr val="0E2841"/>
                </a:solidFill>
                <a:latin typeface="Cambria" pitchFamily="34" charset="0"/>
                <a:ea typeface="Cambria" pitchFamily="34" charset="-122"/>
                <a:cs typeface="Cambria" pitchFamily="34" charset="-120"/>
              </a:rPr>
              <a:t>Aree 5-6 — Valorizzare e formare gli studenti</a:t>
            </a:r>
            <a:endParaRPr lang="en-US" sz="1088" dirty="0">
              <a:solidFill>
                <a:prstClr val="black"/>
              </a:solidFill>
              <a:latin typeface="Calibri" panose="020F0502020204030204"/>
            </a:endParaRPr>
          </a:p>
        </p:txBody>
      </p:sp>
      <p:sp>
        <p:nvSpPr>
          <p:cNvPr id="14" name="Text 10"/>
          <p:cNvSpPr/>
          <p:nvPr/>
        </p:nvSpPr>
        <p:spPr>
          <a:xfrm>
            <a:off x="4949076" y="2846070"/>
            <a:ext cx="3508896" cy="582930"/>
          </a:xfrm>
          <a:prstGeom prst="rect">
            <a:avLst/>
          </a:prstGeom>
          <a:noFill/>
          <a:ln/>
        </p:spPr>
        <p:txBody>
          <a:bodyPr wrap="square" lIns="0" tIns="0" rIns="0" bIns="0" rtlCol="0" anchor="ctr"/>
          <a:lstStyle/>
          <a:p>
            <a:pPr defTabSz="685800">
              <a:lnSpc>
                <a:spcPct val="120000"/>
              </a:lnSpc>
            </a:pPr>
            <a:r>
              <a:rPr lang="en-US" sz="863" dirty="0">
                <a:solidFill>
                  <a:srgbClr val="16213E"/>
                </a:solidFill>
                <a:latin typeface="Calibri" pitchFamily="34" charset="0"/>
                <a:ea typeface="Calibri" pitchFamily="34" charset="-122"/>
                <a:cs typeface="Calibri" pitchFamily="34" charset="-120"/>
              </a:rPr>
              <a:t>Insegnare agli studenti a usare l'IA in modo critico, riconoscere bias e contenuti non affidabili, costruire cittadinanza digitale.</a:t>
            </a:r>
            <a:endParaRPr lang="en-US" sz="863" dirty="0">
              <a:solidFill>
                <a:prstClr val="black"/>
              </a:solidFill>
              <a:latin typeface="Calibri" panose="020F0502020204030204"/>
            </a:endParaRPr>
          </a:p>
        </p:txBody>
      </p:sp>
      <p:sp>
        <p:nvSpPr>
          <p:cNvPr id="15" name="Shape 11"/>
          <p:cNvSpPr/>
          <p:nvPr/>
        </p:nvSpPr>
        <p:spPr>
          <a:xfrm>
            <a:off x="480061" y="3737610"/>
            <a:ext cx="8183651" cy="754380"/>
          </a:xfrm>
          <a:prstGeom prst="roundRect">
            <a:avLst>
              <a:gd name="adj" fmla="val 9091"/>
            </a:avLst>
          </a:prstGeom>
          <a:solidFill>
            <a:srgbClr val="FBEAE7"/>
          </a:solidFill>
          <a:ln/>
        </p:spPr>
        <p:txBody>
          <a:bodyPr/>
          <a:lstStyle/>
          <a:p>
            <a:endParaRPr lang="it-IT"/>
          </a:p>
        </p:txBody>
      </p:sp>
      <p:sp>
        <p:nvSpPr>
          <p:cNvPr id="16" name="Shape 12"/>
          <p:cNvSpPr/>
          <p:nvPr/>
        </p:nvSpPr>
        <p:spPr>
          <a:xfrm>
            <a:off x="651510" y="3874770"/>
            <a:ext cx="425196" cy="425196"/>
          </a:xfrm>
          <a:prstGeom prst="ellipse">
            <a:avLst/>
          </a:prstGeom>
          <a:solidFill>
            <a:srgbClr val="B3261E"/>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719542" y="3942802"/>
            <a:ext cx="289133" cy="289133"/>
          </a:xfrm>
          <a:prstGeom prst="rect">
            <a:avLst/>
          </a:prstGeom>
        </p:spPr>
      </p:pic>
      <p:sp>
        <p:nvSpPr>
          <p:cNvPr id="18" name="Text 13"/>
          <p:cNvSpPr/>
          <p:nvPr/>
        </p:nvSpPr>
        <p:spPr>
          <a:xfrm>
            <a:off x="1200151" y="3737610"/>
            <a:ext cx="7292111" cy="754380"/>
          </a:xfrm>
          <a:prstGeom prst="rect">
            <a:avLst/>
          </a:prstGeom>
          <a:noFill/>
          <a:ln/>
        </p:spPr>
        <p:txBody>
          <a:bodyPr wrap="square" lIns="0" tIns="0" rIns="0" bIns="0" rtlCol="0" anchor="ctr"/>
          <a:lstStyle/>
          <a:p>
            <a:pPr defTabSz="685800">
              <a:lnSpc>
                <a:spcPct val="120000"/>
              </a:lnSpc>
            </a:pPr>
            <a:r>
              <a:rPr lang="en-US" sz="900" i="1" dirty="0">
                <a:solidFill>
                  <a:srgbClr val="B3261E"/>
                </a:solidFill>
                <a:latin typeface="Calibri" pitchFamily="34" charset="0"/>
                <a:ea typeface="Calibri" pitchFamily="34" charset="-122"/>
                <a:cs typeface="Calibri" pitchFamily="34" charset="-120"/>
              </a:rPr>
              <a:t>Il DigCompEdu è del 2017 e non cita ancora esplicitamente l'IA: un aggiornamento allineato a DigComp 3.0 è atteso nei prossimi mesi.</a:t>
            </a:r>
            <a:endParaRPr lang="en-US" sz="900" dirty="0">
              <a:solidFill>
                <a:prstClr val="black"/>
              </a:solidFill>
              <a:latin typeface="Calibri" panose="020F0502020204030204"/>
            </a:endParaRPr>
          </a:p>
        </p:txBody>
      </p:sp>
      <p:sp>
        <p:nvSpPr>
          <p:cNvPr id="19" name="Text 14"/>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10 / 20</a:t>
            </a:r>
            <a:endParaRPr lang="en-US" sz="750"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80060" y="2023110"/>
            <a:ext cx="2057400" cy="274320"/>
          </a:xfrm>
          <a:prstGeom prst="rect">
            <a:avLst/>
          </a:prstGeom>
          <a:noFill/>
          <a:ln/>
        </p:spPr>
        <p:txBody>
          <a:bodyPr wrap="square" lIns="0" tIns="0" rIns="0" bIns="0" rtlCol="0" anchor="ctr"/>
          <a:lstStyle/>
          <a:p>
            <a:pPr defTabSz="685800"/>
            <a:r>
              <a:rPr lang="en-US" sz="975" b="1" kern="0" spc="150" dirty="0">
                <a:solidFill>
                  <a:srgbClr val="FF9000"/>
                </a:solidFill>
                <a:latin typeface="Calibri" pitchFamily="34" charset="0"/>
                <a:ea typeface="Calibri" pitchFamily="34" charset="-122"/>
                <a:cs typeface="Calibri" pitchFamily="34" charset="-120"/>
              </a:rPr>
              <a:t>PARTE 2</a:t>
            </a:r>
            <a:endParaRPr lang="en-US" sz="975" dirty="0">
              <a:solidFill>
                <a:prstClr val="black"/>
              </a:solidFill>
              <a:latin typeface="Calibri" panose="020F0502020204030204"/>
            </a:endParaRPr>
          </a:p>
        </p:txBody>
      </p:sp>
      <p:sp>
        <p:nvSpPr>
          <p:cNvPr id="3" name="Text 1"/>
          <p:cNvSpPr/>
          <p:nvPr/>
        </p:nvSpPr>
        <p:spPr>
          <a:xfrm>
            <a:off x="480060" y="2331720"/>
            <a:ext cx="7200900" cy="1097280"/>
          </a:xfrm>
          <a:prstGeom prst="rect">
            <a:avLst/>
          </a:prstGeom>
          <a:noFill/>
          <a:ln/>
        </p:spPr>
        <p:txBody>
          <a:bodyPr wrap="square" lIns="0" tIns="0" rIns="0" bIns="0" rtlCol="0" anchor="ctr"/>
          <a:lstStyle/>
          <a:p>
            <a:pPr defTabSz="685800">
              <a:lnSpc>
                <a:spcPct val="105000"/>
              </a:lnSpc>
            </a:pPr>
            <a:r>
              <a:rPr lang="en-US" sz="2700" b="1" dirty="0">
                <a:solidFill>
                  <a:srgbClr val="FFFFFF"/>
                </a:solidFill>
                <a:latin typeface="Cambria" pitchFamily="34" charset="0"/>
                <a:ea typeface="Cambria" pitchFamily="34" charset="-122"/>
                <a:cs typeface="Cambria" pitchFamily="34" charset="-120"/>
              </a:rPr>
              <a:t>I principi etici dell'intelligenza artificiale</a:t>
            </a:r>
            <a:endParaRPr lang="en-US" sz="2700" dirty="0">
              <a:solidFill>
                <a:prstClr val="black"/>
              </a:solidFill>
              <a:latin typeface="Calibri" panose="020F0502020204030204"/>
            </a:endParaRPr>
          </a:p>
        </p:txBody>
      </p:sp>
      <p:sp>
        <p:nvSpPr>
          <p:cNvPr id="4" name="Text 2"/>
          <p:cNvSpPr/>
          <p:nvPr/>
        </p:nvSpPr>
        <p:spPr>
          <a:xfrm>
            <a:off x="480060" y="3326130"/>
            <a:ext cx="5486400" cy="342900"/>
          </a:xfrm>
          <a:prstGeom prst="rect">
            <a:avLst/>
          </a:prstGeom>
          <a:noFill/>
          <a:ln/>
        </p:spPr>
        <p:txBody>
          <a:bodyPr wrap="square" lIns="0" tIns="0" rIns="0" bIns="0" rtlCol="0" anchor="ctr"/>
          <a:lstStyle/>
          <a:p>
            <a:pPr defTabSz="685800"/>
            <a:r>
              <a:rPr lang="en-US" sz="1200" dirty="0">
                <a:solidFill>
                  <a:srgbClr val="D7E0EC"/>
                </a:solidFill>
                <a:latin typeface="Calibri" pitchFamily="34" charset="0"/>
                <a:ea typeface="Calibri" pitchFamily="34" charset="-122"/>
                <a:cs typeface="Calibri" pitchFamily="34" charset="-120"/>
              </a:rPr>
              <a:t>Dalla teoria dei framework alla pratica quotidiana in classe</a:t>
            </a:r>
            <a:endParaRPr lang="en-US" sz="1200" dirty="0">
              <a:solidFill>
                <a:prstClr val="black"/>
              </a:solidFill>
              <a:latin typeface="Calibri" panose="020F0502020204030204"/>
            </a:endParaRPr>
          </a:p>
        </p:txBody>
      </p:sp>
      <p:sp>
        <p:nvSpPr>
          <p:cNvPr id="5" name="Text 3"/>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AABEDC"/>
                </a:solidFill>
                <a:latin typeface="Calibri" pitchFamily="34" charset="0"/>
                <a:ea typeface="Calibri" pitchFamily="34" charset="-122"/>
                <a:cs typeface="Calibri" pitchFamily="34" charset="-120"/>
              </a:rPr>
              <a:t>11 / 20</a:t>
            </a:r>
            <a:endParaRPr lang="en-US" sz="750"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77190" y="308610"/>
            <a:ext cx="6172200" cy="411480"/>
          </a:xfrm>
          <a:prstGeom prst="rect">
            <a:avLst/>
          </a:prstGeom>
          <a:noFill/>
          <a:ln/>
        </p:spPr>
        <p:txBody>
          <a:bodyPr wrap="square" lIns="0" tIns="0" rIns="0" bIns="0" rtlCol="0" anchor="ctr"/>
          <a:lstStyle/>
          <a:p>
            <a:r>
              <a:rPr lang="en-US" sz="2100" b="1" dirty="0">
                <a:solidFill>
                  <a:srgbClr val="15619A"/>
                </a:solidFill>
                <a:latin typeface="Sora" pitchFamily="34" charset="0"/>
                <a:ea typeface="Sora" pitchFamily="34" charset="-122"/>
                <a:cs typeface="Sora" pitchFamily="34" charset="-120"/>
              </a:rPr>
              <a:t>Contenuti del modulo</a:t>
            </a:r>
            <a:endParaRPr lang="en-US" sz="2100" dirty="0"/>
          </a:p>
        </p:txBody>
      </p:sp>
      <p:sp>
        <p:nvSpPr>
          <p:cNvPr id="3" name="Text 1"/>
          <p:cNvSpPr/>
          <p:nvPr/>
        </p:nvSpPr>
        <p:spPr>
          <a:xfrm>
            <a:off x="384048" y="740664"/>
            <a:ext cx="6172200" cy="233172"/>
          </a:xfrm>
          <a:prstGeom prst="rect">
            <a:avLst/>
          </a:prstGeom>
          <a:noFill/>
          <a:ln/>
        </p:spPr>
        <p:txBody>
          <a:bodyPr wrap="square" lIns="0" tIns="0" rIns="0" bIns="0" rtlCol="0" anchor="ctr"/>
          <a:lstStyle/>
          <a:p>
            <a:r>
              <a:rPr lang="en-US" sz="975" b="1" dirty="0">
                <a:solidFill>
                  <a:srgbClr val="FF9801"/>
                </a:solidFill>
                <a:latin typeface="Manrope" pitchFamily="34" charset="0"/>
                <a:ea typeface="Manrope" pitchFamily="34" charset="-122"/>
                <a:cs typeface="Manrope" pitchFamily="34" charset="-120"/>
              </a:rPr>
              <a:t>PF1</a:t>
            </a:r>
            <a:r>
              <a:rPr lang="en-US" sz="975" dirty="0">
                <a:solidFill>
                  <a:srgbClr val="8A93A3"/>
                </a:solidFill>
                <a:latin typeface="Manrope" pitchFamily="34" charset="0"/>
                <a:ea typeface="Manrope" pitchFamily="34" charset="-122"/>
                <a:cs typeface="Manrope" pitchFamily="34" charset="-120"/>
              </a:rPr>
              <a:t>  ·  Privacy ed Intelligenza Artificiale</a:t>
            </a:r>
            <a:endParaRPr lang="en-US" sz="975" dirty="0"/>
          </a:p>
        </p:txBody>
      </p:sp>
      <p:pic>
        <p:nvPicPr>
          <p:cNvPr id="4" name="Image 0" descr="preencoded.png"/>
          <p:cNvPicPr>
            <a:picLocks noChangeAspect="1"/>
          </p:cNvPicPr>
          <p:nvPr/>
        </p:nvPicPr>
        <p:blipFill>
          <a:blip r:embed="rId3"/>
          <a:stretch>
            <a:fillRect/>
          </a:stretch>
        </p:blipFill>
        <p:spPr>
          <a:xfrm>
            <a:off x="7852410" y="342900"/>
            <a:ext cx="960120" cy="342900"/>
          </a:xfrm>
          <a:prstGeom prst="rect">
            <a:avLst/>
          </a:prstGeom>
        </p:spPr>
      </p:pic>
      <p:sp>
        <p:nvSpPr>
          <p:cNvPr id="5" name="Shape 2"/>
          <p:cNvSpPr/>
          <p:nvPr/>
        </p:nvSpPr>
        <p:spPr>
          <a:xfrm>
            <a:off x="349758" y="1090422"/>
            <a:ext cx="2640330" cy="1714500"/>
          </a:xfrm>
          <a:prstGeom prst="roundRect">
            <a:avLst>
              <a:gd name="adj" fmla="val 3600"/>
            </a:avLst>
          </a:prstGeom>
          <a:solidFill>
            <a:srgbClr val="FFFFFF"/>
          </a:solidFill>
          <a:ln w="12700">
            <a:solidFill>
              <a:srgbClr val="E6EBF1"/>
            </a:solidFill>
            <a:prstDash val="solid"/>
          </a:ln>
          <a:effectLst>
            <a:outerShdw blurRad="114300" dist="38100" dir="5400000" algn="bl" rotWithShape="0">
              <a:srgbClr val="9DB1C4">
                <a:alpha val="22000"/>
              </a:srgbClr>
            </a:outerShdw>
          </a:effectLst>
        </p:spPr>
        <p:txBody>
          <a:bodyPr/>
          <a:lstStyle/>
          <a:p>
            <a:endParaRPr lang="it-IT" sz="1350" dirty="0"/>
          </a:p>
        </p:txBody>
      </p:sp>
      <p:sp>
        <p:nvSpPr>
          <p:cNvPr id="6" name="Shape 3"/>
          <p:cNvSpPr/>
          <p:nvPr/>
        </p:nvSpPr>
        <p:spPr>
          <a:xfrm>
            <a:off x="555498" y="1357884"/>
            <a:ext cx="356616" cy="315468"/>
          </a:xfrm>
          <a:prstGeom prst="roundRect">
            <a:avLst>
              <a:gd name="adj" fmla="val 19565"/>
            </a:avLst>
          </a:prstGeom>
          <a:solidFill>
            <a:srgbClr val="EAF4FB"/>
          </a:solidFill>
          <a:ln/>
        </p:spPr>
        <p:txBody>
          <a:bodyPr/>
          <a:lstStyle/>
          <a:p>
            <a:endParaRPr lang="it-IT"/>
          </a:p>
        </p:txBody>
      </p:sp>
      <p:sp>
        <p:nvSpPr>
          <p:cNvPr id="7" name="Text 4"/>
          <p:cNvSpPr/>
          <p:nvPr/>
        </p:nvSpPr>
        <p:spPr>
          <a:xfrm>
            <a:off x="555498" y="1357884"/>
            <a:ext cx="356616" cy="315468"/>
          </a:xfrm>
          <a:prstGeom prst="rect">
            <a:avLst/>
          </a:prstGeom>
          <a:noFill/>
          <a:ln/>
        </p:spPr>
        <p:txBody>
          <a:bodyPr wrap="square" lIns="0" tIns="0" rIns="0" bIns="0" rtlCol="0" anchor="ctr"/>
          <a:lstStyle/>
          <a:p>
            <a:pPr algn="ctr"/>
            <a:r>
              <a:rPr lang="en-US" sz="975" b="1" dirty="0">
                <a:solidFill>
                  <a:srgbClr val="15619A"/>
                </a:solidFill>
                <a:latin typeface="Sora" pitchFamily="34" charset="0"/>
                <a:ea typeface="Sora" pitchFamily="34" charset="-122"/>
                <a:cs typeface="Sora" pitchFamily="34" charset="-120"/>
              </a:rPr>
              <a:t>01</a:t>
            </a:r>
            <a:endParaRPr lang="en-US" sz="975" dirty="0"/>
          </a:p>
        </p:txBody>
      </p:sp>
      <p:sp>
        <p:nvSpPr>
          <p:cNvPr id="8" name="Text 5"/>
          <p:cNvSpPr/>
          <p:nvPr/>
        </p:nvSpPr>
        <p:spPr>
          <a:xfrm>
            <a:off x="1008126" y="1344168"/>
            <a:ext cx="1851660" cy="411480"/>
          </a:xfrm>
          <a:prstGeom prst="rect">
            <a:avLst/>
          </a:prstGeom>
          <a:noFill/>
          <a:ln/>
        </p:spPr>
        <p:txBody>
          <a:bodyPr wrap="square" lIns="0" tIns="0" rIns="0" bIns="0" rtlCol="0" anchor="ctr"/>
          <a:lstStyle/>
          <a:p>
            <a:r>
              <a:rPr lang="en-US" sz="1013" b="1" dirty="0">
                <a:solidFill>
                  <a:srgbClr val="15619A"/>
                </a:solidFill>
                <a:latin typeface="Sora" pitchFamily="34" charset="0"/>
                <a:ea typeface="Sora" pitchFamily="34" charset="-122"/>
                <a:cs typeface="Sora" pitchFamily="34" charset="-120"/>
              </a:rPr>
              <a:t>Introduzione normativa</a:t>
            </a:r>
            <a:endParaRPr lang="en-US" sz="1013" dirty="0"/>
          </a:p>
        </p:txBody>
      </p:sp>
      <p:sp>
        <p:nvSpPr>
          <p:cNvPr id="9" name="Text 6"/>
          <p:cNvSpPr/>
          <p:nvPr/>
        </p:nvSpPr>
        <p:spPr>
          <a:xfrm>
            <a:off x="582930" y="1810512"/>
            <a:ext cx="2263140" cy="994410"/>
          </a:xfrm>
          <a:prstGeom prst="rect">
            <a:avLst/>
          </a:prstGeom>
          <a:noFill/>
          <a:ln/>
        </p:spPr>
        <p:txBody>
          <a:bodyPr wrap="square" lIns="0" tIns="0" rIns="0" bIns="0" rtlCol="0" anchor="t"/>
          <a:lstStyle/>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GDPR – Reg. UE 2016/679</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D.Lgs. 196/2003 aggiornato</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Principi: liceità, minimizzazione, accountability, privacy by design</a:t>
            </a:r>
            <a:endParaRPr lang="en-US" sz="825" dirty="0">
              <a:latin typeface="Microsoft JhengHei" panose="020B0604030504040204" pitchFamily="34" charset="-120"/>
              <a:ea typeface="Microsoft JhengHei" panose="020B0604030504040204" pitchFamily="34" charset="-120"/>
            </a:endParaRPr>
          </a:p>
        </p:txBody>
      </p:sp>
      <p:sp>
        <p:nvSpPr>
          <p:cNvPr id="10" name="Shape 7"/>
          <p:cNvSpPr/>
          <p:nvPr/>
        </p:nvSpPr>
        <p:spPr>
          <a:xfrm>
            <a:off x="3236976" y="1159002"/>
            <a:ext cx="2640330" cy="1714500"/>
          </a:xfrm>
          <a:prstGeom prst="roundRect">
            <a:avLst>
              <a:gd name="adj" fmla="val 3600"/>
            </a:avLst>
          </a:prstGeom>
          <a:solidFill>
            <a:srgbClr val="FFFFFF"/>
          </a:solidFill>
          <a:ln w="12700">
            <a:solidFill>
              <a:srgbClr val="E6EBF1"/>
            </a:solidFill>
            <a:prstDash val="solid"/>
          </a:ln>
          <a:effectLst>
            <a:outerShdw blurRad="114300" dist="38100" dir="5400000" algn="bl" rotWithShape="0">
              <a:srgbClr val="9DB1C4">
                <a:alpha val="22000"/>
              </a:srgbClr>
            </a:outerShdw>
          </a:effectLst>
        </p:spPr>
        <p:txBody>
          <a:bodyPr/>
          <a:lstStyle/>
          <a:p>
            <a:endParaRPr lang="it-IT"/>
          </a:p>
        </p:txBody>
      </p:sp>
      <p:sp>
        <p:nvSpPr>
          <p:cNvPr id="11" name="Shape 8"/>
          <p:cNvSpPr/>
          <p:nvPr/>
        </p:nvSpPr>
        <p:spPr>
          <a:xfrm>
            <a:off x="3429000" y="1357884"/>
            <a:ext cx="356616" cy="315468"/>
          </a:xfrm>
          <a:prstGeom prst="roundRect">
            <a:avLst>
              <a:gd name="adj" fmla="val 19565"/>
            </a:avLst>
          </a:prstGeom>
          <a:solidFill>
            <a:srgbClr val="EAF4FB"/>
          </a:solidFill>
          <a:ln/>
        </p:spPr>
        <p:txBody>
          <a:bodyPr/>
          <a:lstStyle/>
          <a:p>
            <a:endParaRPr lang="it-IT"/>
          </a:p>
        </p:txBody>
      </p:sp>
      <p:sp>
        <p:nvSpPr>
          <p:cNvPr id="12" name="Text 9"/>
          <p:cNvSpPr/>
          <p:nvPr/>
        </p:nvSpPr>
        <p:spPr>
          <a:xfrm>
            <a:off x="3429000" y="1357884"/>
            <a:ext cx="356616" cy="315468"/>
          </a:xfrm>
          <a:prstGeom prst="rect">
            <a:avLst/>
          </a:prstGeom>
          <a:noFill/>
          <a:ln/>
        </p:spPr>
        <p:txBody>
          <a:bodyPr wrap="square" lIns="0" tIns="0" rIns="0" bIns="0" rtlCol="0" anchor="ctr"/>
          <a:lstStyle/>
          <a:p>
            <a:pPr algn="ctr"/>
            <a:r>
              <a:rPr lang="en-US" sz="975" b="1" dirty="0">
                <a:solidFill>
                  <a:srgbClr val="15619A"/>
                </a:solidFill>
                <a:latin typeface="Sora" pitchFamily="34" charset="0"/>
                <a:ea typeface="Sora" pitchFamily="34" charset="-122"/>
                <a:cs typeface="Sora" pitchFamily="34" charset="-120"/>
              </a:rPr>
              <a:t>02</a:t>
            </a:r>
            <a:endParaRPr lang="en-US" sz="975" dirty="0"/>
          </a:p>
        </p:txBody>
      </p:sp>
      <p:sp>
        <p:nvSpPr>
          <p:cNvPr id="13" name="Text 10"/>
          <p:cNvSpPr/>
          <p:nvPr/>
        </p:nvSpPr>
        <p:spPr>
          <a:xfrm>
            <a:off x="3881628" y="1344168"/>
            <a:ext cx="1851660" cy="411480"/>
          </a:xfrm>
          <a:prstGeom prst="rect">
            <a:avLst/>
          </a:prstGeom>
          <a:noFill/>
          <a:ln/>
        </p:spPr>
        <p:txBody>
          <a:bodyPr wrap="square" lIns="0" tIns="0" rIns="0" bIns="0" rtlCol="0" anchor="ctr"/>
          <a:lstStyle/>
          <a:p>
            <a:r>
              <a:rPr lang="en-US" sz="1013" b="1" dirty="0">
                <a:solidFill>
                  <a:srgbClr val="15619A"/>
                </a:solidFill>
                <a:latin typeface="Sora" pitchFamily="34" charset="0"/>
                <a:ea typeface="Sora" pitchFamily="34" charset="-122"/>
                <a:cs typeface="Sora" pitchFamily="34" charset="-120"/>
              </a:rPr>
              <a:t>IA e trattamento dei dati</a:t>
            </a:r>
            <a:endParaRPr lang="en-US" sz="1013" dirty="0"/>
          </a:p>
        </p:txBody>
      </p:sp>
      <p:sp>
        <p:nvSpPr>
          <p:cNvPr id="14" name="Text 11"/>
          <p:cNvSpPr/>
          <p:nvPr/>
        </p:nvSpPr>
        <p:spPr>
          <a:xfrm>
            <a:off x="3456432" y="1810512"/>
            <a:ext cx="2263140" cy="994410"/>
          </a:xfrm>
          <a:prstGeom prst="rect">
            <a:avLst/>
          </a:prstGeom>
          <a:noFill/>
          <a:ln/>
        </p:spPr>
        <p:txBody>
          <a:bodyPr wrap="square" lIns="0" tIns="0" rIns="0" bIns="0" rtlCol="0" anchor="t"/>
          <a:lstStyle/>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Cos'è un sistema di IA</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IA generativa vs automatismi tradizionali</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Rischi privacy: dati studenti, sanitari, verbali, fascicoli</a:t>
            </a:r>
            <a:endParaRPr lang="en-US" sz="825" dirty="0">
              <a:latin typeface="Microsoft JhengHei" panose="020B0604030504040204" pitchFamily="34" charset="-120"/>
              <a:ea typeface="Microsoft JhengHei" panose="020B0604030504040204" pitchFamily="34" charset="-120"/>
            </a:endParaRPr>
          </a:p>
        </p:txBody>
      </p:sp>
      <p:sp>
        <p:nvSpPr>
          <p:cNvPr id="15" name="Shape 12"/>
          <p:cNvSpPr/>
          <p:nvPr/>
        </p:nvSpPr>
        <p:spPr>
          <a:xfrm>
            <a:off x="6124194" y="1179576"/>
            <a:ext cx="2640330" cy="1714500"/>
          </a:xfrm>
          <a:prstGeom prst="roundRect">
            <a:avLst>
              <a:gd name="adj" fmla="val 3600"/>
            </a:avLst>
          </a:prstGeom>
          <a:solidFill>
            <a:srgbClr val="FFFFFF"/>
          </a:solidFill>
          <a:ln w="12700">
            <a:solidFill>
              <a:srgbClr val="E6EBF1"/>
            </a:solidFill>
            <a:prstDash val="solid"/>
          </a:ln>
          <a:effectLst>
            <a:outerShdw blurRad="114300" dist="38100" dir="5400000" algn="bl" rotWithShape="0">
              <a:srgbClr val="9DB1C4">
                <a:alpha val="22000"/>
              </a:srgbClr>
            </a:outerShdw>
          </a:effectLst>
        </p:spPr>
        <p:txBody>
          <a:bodyPr/>
          <a:lstStyle/>
          <a:p>
            <a:endParaRPr lang="it-IT"/>
          </a:p>
        </p:txBody>
      </p:sp>
      <p:sp>
        <p:nvSpPr>
          <p:cNvPr id="16" name="Shape 13"/>
          <p:cNvSpPr/>
          <p:nvPr/>
        </p:nvSpPr>
        <p:spPr>
          <a:xfrm>
            <a:off x="6302502" y="1357884"/>
            <a:ext cx="356616" cy="315468"/>
          </a:xfrm>
          <a:prstGeom prst="roundRect">
            <a:avLst>
              <a:gd name="adj" fmla="val 19565"/>
            </a:avLst>
          </a:prstGeom>
          <a:solidFill>
            <a:srgbClr val="EAF4FB"/>
          </a:solidFill>
          <a:ln/>
        </p:spPr>
        <p:txBody>
          <a:bodyPr/>
          <a:lstStyle/>
          <a:p>
            <a:endParaRPr lang="it-IT"/>
          </a:p>
        </p:txBody>
      </p:sp>
      <p:sp>
        <p:nvSpPr>
          <p:cNvPr id="17" name="Text 14"/>
          <p:cNvSpPr/>
          <p:nvPr/>
        </p:nvSpPr>
        <p:spPr>
          <a:xfrm>
            <a:off x="6302502" y="1357884"/>
            <a:ext cx="356616" cy="315468"/>
          </a:xfrm>
          <a:prstGeom prst="rect">
            <a:avLst/>
          </a:prstGeom>
          <a:noFill/>
          <a:ln/>
        </p:spPr>
        <p:txBody>
          <a:bodyPr wrap="square" lIns="0" tIns="0" rIns="0" bIns="0" rtlCol="0" anchor="ctr"/>
          <a:lstStyle/>
          <a:p>
            <a:pPr algn="ctr"/>
            <a:r>
              <a:rPr lang="en-US" sz="975" b="1" dirty="0">
                <a:solidFill>
                  <a:srgbClr val="15619A"/>
                </a:solidFill>
                <a:latin typeface="Sora" pitchFamily="34" charset="0"/>
                <a:ea typeface="Sora" pitchFamily="34" charset="-122"/>
                <a:cs typeface="Sora" pitchFamily="34" charset="-120"/>
              </a:rPr>
              <a:t>03</a:t>
            </a:r>
            <a:endParaRPr lang="en-US" sz="975" dirty="0"/>
          </a:p>
        </p:txBody>
      </p:sp>
      <p:sp>
        <p:nvSpPr>
          <p:cNvPr id="18" name="Text 15"/>
          <p:cNvSpPr/>
          <p:nvPr/>
        </p:nvSpPr>
        <p:spPr>
          <a:xfrm>
            <a:off x="6755130" y="1344168"/>
            <a:ext cx="1851660" cy="411480"/>
          </a:xfrm>
          <a:prstGeom prst="rect">
            <a:avLst/>
          </a:prstGeom>
          <a:noFill/>
          <a:ln/>
        </p:spPr>
        <p:txBody>
          <a:bodyPr wrap="square" lIns="0" tIns="0" rIns="0" bIns="0" rtlCol="0" anchor="ctr"/>
          <a:lstStyle/>
          <a:p>
            <a:r>
              <a:rPr lang="en-US" sz="1013" b="1" dirty="0">
                <a:solidFill>
                  <a:srgbClr val="15619A"/>
                </a:solidFill>
                <a:latin typeface="Microsoft JhengHei" panose="020B0604030504040204" pitchFamily="34" charset="-120"/>
                <a:ea typeface="Microsoft JhengHei" panose="020B0604030504040204" pitchFamily="34" charset="-120"/>
                <a:cs typeface="Sora" pitchFamily="34" charset="-120"/>
              </a:rPr>
              <a:t>Uso corretto dell'IA a scuola</a:t>
            </a:r>
            <a:endParaRPr lang="en-US" sz="1013" dirty="0">
              <a:latin typeface="Microsoft JhengHei" panose="020B0604030504040204" pitchFamily="34" charset="-120"/>
              <a:ea typeface="Microsoft JhengHei" panose="020B0604030504040204" pitchFamily="34" charset="-120"/>
            </a:endParaRPr>
          </a:p>
        </p:txBody>
      </p:sp>
      <p:sp>
        <p:nvSpPr>
          <p:cNvPr id="19" name="Text 16"/>
          <p:cNvSpPr/>
          <p:nvPr/>
        </p:nvSpPr>
        <p:spPr>
          <a:xfrm>
            <a:off x="6329934" y="1810512"/>
            <a:ext cx="2263140" cy="994410"/>
          </a:xfrm>
          <a:prstGeom prst="rect">
            <a:avLst/>
          </a:prstGeom>
          <a:noFill/>
          <a:ln/>
        </p:spPr>
        <p:txBody>
          <a:bodyPr wrap="square" lIns="0" tIns="0" rIns="0" bIns="0" rtlCol="0" anchor="t"/>
          <a:lstStyle/>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Quali dati NON inserire nelle IA pubbliche</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Anonimizzazione dei documenti</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Gestione dei prompt sicuri</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IA e posta elettronica istituzionale</a:t>
            </a:r>
            <a:endParaRPr lang="en-US" sz="825" dirty="0">
              <a:latin typeface="Microsoft JhengHei" panose="020B0604030504040204" pitchFamily="34" charset="-120"/>
              <a:ea typeface="Microsoft JhengHei" panose="020B0604030504040204" pitchFamily="34" charset="-120"/>
            </a:endParaRPr>
          </a:p>
        </p:txBody>
      </p:sp>
      <p:sp>
        <p:nvSpPr>
          <p:cNvPr id="20" name="Shape 17"/>
          <p:cNvSpPr/>
          <p:nvPr/>
        </p:nvSpPr>
        <p:spPr>
          <a:xfrm>
            <a:off x="377190" y="2990088"/>
            <a:ext cx="2640330" cy="1714500"/>
          </a:xfrm>
          <a:prstGeom prst="roundRect">
            <a:avLst>
              <a:gd name="adj" fmla="val 3600"/>
            </a:avLst>
          </a:prstGeom>
          <a:solidFill>
            <a:srgbClr val="FFFFFF"/>
          </a:solidFill>
          <a:ln w="12700">
            <a:solidFill>
              <a:srgbClr val="E6EBF1"/>
            </a:solidFill>
            <a:prstDash val="solid"/>
          </a:ln>
          <a:effectLst>
            <a:outerShdw blurRad="114300" dist="38100" dir="5400000" algn="bl" rotWithShape="0">
              <a:srgbClr val="9DB1C4">
                <a:alpha val="22000"/>
              </a:srgbClr>
            </a:outerShdw>
          </a:effectLst>
        </p:spPr>
        <p:txBody>
          <a:bodyPr/>
          <a:lstStyle/>
          <a:p>
            <a:endParaRPr lang="it-IT"/>
          </a:p>
        </p:txBody>
      </p:sp>
      <p:sp>
        <p:nvSpPr>
          <p:cNvPr id="21" name="Shape 18"/>
          <p:cNvSpPr/>
          <p:nvPr/>
        </p:nvSpPr>
        <p:spPr>
          <a:xfrm>
            <a:off x="555498" y="3168396"/>
            <a:ext cx="356616" cy="315468"/>
          </a:xfrm>
          <a:prstGeom prst="roundRect">
            <a:avLst>
              <a:gd name="adj" fmla="val 19565"/>
            </a:avLst>
          </a:prstGeom>
          <a:solidFill>
            <a:srgbClr val="EAF4FB"/>
          </a:solidFill>
          <a:ln/>
        </p:spPr>
        <p:txBody>
          <a:bodyPr/>
          <a:lstStyle/>
          <a:p>
            <a:endParaRPr lang="it-IT"/>
          </a:p>
        </p:txBody>
      </p:sp>
      <p:sp>
        <p:nvSpPr>
          <p:cNvPr id="22" name="Text 19"/>
          <p:cNvSpPr/>
          <p:nvPr/>
        </p:nvSpPr>
        <p:spPr>
          <a:xfrm>
            <a:off x="555498" y="3168396"/>
            <a:ext cx="356616" cy="315468"/>
          </a:xfrm>
          <a:prstGeom prst="rect">
            <a:avLst/>
          </a:prstGeom>
          <a:noFill/>
          <a:ln/>
        </p:spPr>
        <p:txBody>
          <a:bodyPr wrap="square" lIns="0" tIns="0" rIns="0" bIns="0" rtlCol="0" anchor="ctr"/>
          <a:lstStyle/>
          <a:p>
            <a:pPr algn="ctr"/>
            <a:r>
              <a:rPr lang="en-US" sz="975" b="1" dirty="0">
                <a:solidFill>
                  <a:srgbClr val="15619A"/>
                </a:solidFill>
                <a:latin typeface="Sora" pitchFamily="34" charset="0"/>
                <a:ea typeface="Sora" pitchFamily="34" charset="-122"/>
                <a:cs typeface="Sora" pitchFamily="34" charset="-120"/>
              </a:rPr>
              <a:t>04</a:t>
            </a:r>
            <a:endParaRPr lang="en-US" sz="975" dirty="0"/>
          </a:p>
        </p:txBody>
      </p:sp>
      <p:sp>
        <p:nvSpPr>
          <p:cNvPr id="23" name="Text 20"/>
          <p:cNvSpPr/>
          <p:nvPr/>
        </p:nvSpPr>
        <p:spPr>
          <a:xfrm>
            <a:off x="1008126" y="3154680"/>
            <a:ext cx="1851660" cy="411480"/>
          </a:xfrm>
          <a:prstGeom prst="rect">
            <a:avLst/>
          </a:prstGeom>
          <a:noFill/>
          <a:ln/>
        </p:spPr>
        <p:txBody>
          <a:bodyPr wrap="square" lIns="0" tIns="0" rIns="0" bIns="0" rtlCol="0" anchor="ctr"/>
          <a:lstStyle/>
          <a:p>
            <a:r>
              <a:rPr lang="en-US" sz="1013" b="1" dirty="0">
                <a:solidFill>
                  <a:srgbClr val="15619A"/>
                </a:solidFill>
                <a:latin typeface="Sora" pitchFamily="34" charset="0"/>
                <a:ea typeface="Sora" pitchFamily="34" charset="-122"/>
                <a:cs typeface="Sora" pitchFamily="34" charset="-120"/>
              </a:rPr>
              <a:t>Data breach e sicurezza</a:t>
            </a:r>
            <a:endParaRPr lang="en-US" sz="1013" dirty="0"/>
          </a:p>
        </p:txBody>
      </p:sp>
      <p:sp>
        <p:nvSpPr>
          <p:cNvPr id="24" name="Text 21"/>
          <p:cNvSpPr/>
          <p:nvPr/>
        </p:nvSpPr>
        <p:spPr>
          <a:xfrm>
            <a:off x="582930" y="3621024"/>
            <a:ext cx="2263140" cy="994410"/>
          </a:xfrm>
          <a:prstGeom prst="rect">
            <a:avLst/>
          </a:prstGeom>
          <a:noFill/>
          <a:ln/>
        </p:spPr>
        <p:txBody>
          <a:bodyPr wrap="square" lIns="0" tIns="0" rIns="0" bIns="0" rtlCol="0" anchor="t"/>
          <a:lstStyle/>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Simulazioni di errore</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Gestione dell'incidente privacy</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Registro dei trattamenti e IA</a:t>
            </a:r>
            <a:endParaRPr lang="en-US" sz="825" dirty="0">
              <a:latin typeface="Microsoft JhengHei" panose="020B0604030504040204" pitchFamily="34" charset="-120"/>
              <a:ea typeface="Microsoft JhengHei" panose="020B0604030504040204" pitchFamily="34" charset="-120"/>
            </a:endParaRPr>
          </a:p>
        </p:txBody>
      </p:sp>
      <p:sp>
        <p:nvSpPr>
          <p:cNvPr id="25" name="Shape 22"/>
          <p:cNvSpPr/>
          <p:nvPr/>
        </p:nvSpPr>
        <p:spPr>
          <a:xfrm>
            <a:off x="3223260" y="3010662"/>
            <a:ext cx="2640330" cy="1714500"/>
          </a:xfrm>
          <a:prstGeom prst="roundRect">
            <a:avLst>
              <a:gd name="adj" fmla="val 3600"/>
            </a:avLst>
          </a:prstGeom>
          <a:solidFill>
            <a:srgbClr val="FFFFFF"/>
          </a:solidFill>
          <a:ln w="12700">
            <a:solidFill>
              <a:srgbClr val="E6EBF1"/>
            </a:solidFill>
            <a:prstDash val="solid"/>
          </a:ln>
          <a:effectLst>
            <a:outerShdw blurRad="114300" dist="38100" dir="5400000" algn="bl" rotWithShape="0">
              <a:srgbClr val="9DB1C4">
                <a:alpha val="22000"/>
              </a:srgbClr>
            </a:outerShdw>
          </a:effectLst>
        </p:spPr>
        <p:txBody>
          <a:bodyPr/>
          <a:lstStyle/>
          <a:p>
            <a:endParaRPr lang="it-IT" sz="1350"/>
          </a:p>
        </p:txBody>
      </p:sp>
      <p:sp>
        <p:nvSpPr>
          <p:cNvPr id="26" name="Shape 23"/>
          <p:cNvSpPr/>
          <p:nvPr/>
        </p:nvSpPr>
        <p:spPr>
          <a:xfrm>
            <a:off x="3429000" y="3168396"/>
            <a:ext cx="356616" cy="315468"/>
          </a:xfrm>
          <a:prstGeom prst="roundRect">
            <a:avLst>
              <a:gd name="adj" fmla="val 19565"/>
            </a:avLst>
          </a:prstGeom>
          <a:solidFill>
            <a:srgbClr val="EAF4FB"/>
          </a:solidFill>
          <a:ln/>
        </p:spPr>
        <p:txBody>
          <a:bodyPr/>
          <a:lstStyle/>
          <a:p>
            <a:endParaRPr lang="it-IT"/>
          </a:p>
        </p:txBody>
      </p:sp>
      <p:sp>
        <p:nvSpPr>
          <p:cNvPr id="27" name="Text 24"/>
          <p:cNvSpPr/>
          <p:nvPr/>
        </p:nvSpPr>
        <p:spPr>
          <a:xfrm>
            <a:off x="3429000" y="3168396"/>
            <a:ext cx="356616" cy="315468"/>
          </a:xfrm>
          <a:prstGeom prst="rect">
            <a:avLst/>
          </a:prstGeom>
          <a:noFill/>
          <a:ln/>
        </p:spPr>
        <p:txBody>
          <a:bodyPr wrap="square" lIns="0" tIns="0" rIns="0" bIns="0" rtlCol="0" anchor="ctr"/>
          <a:lstStyle/>
          <a:p>
            <a:pPr algn="ctr"/>
            <a:r>
              <a:rPr lang="en-US" sz="975" b="1" dirty="0">
                <a:solidFill>
                  <a:srgbClr val="15619A"/>
                </a:solidFill>
                <a:latin typeface="Sora" pitchFamily="34" charset="0"/>
                <a:ea typeface="Sora" pitchFamily="34" charset="-122"/>
                <a:cs typeface="Sora" pitchFamily="34" charset="-120"/>
              </a:rPr>
              <a:t>05</a:t>
            </a:r>
            <a:endParaRPr lang="en-US" sz="975" dirty="0"/>
          </a:p>
        </p:txBody>
      </p:sp>
      <p:sp>
        <p:nvSpPr>
          <p:cNvPr id="28" name="Text 25"/>
          <p:cNvSpPr/>
          <p:nvPr/>
        </p:nvSpPr>
        <p:spPr>
          <a:xfrm>
            <a:off x="3881628" y="3154680"/>
            <a:ext cx="1851660" cy="411480"/>
          </a:xfrm>
          <a:prstGeom prst="rect">
            <a:avLst/>
          </a:prstGeom>
          <a:noFill/>
          <a:ln/>
        </p:spPr>
        <p:txBody>
          <a:bodyPr wrap="square" lIns="0" tIns="0" rIns="0" bIns="0" rtlCol="0" anchor="ctr"/>
          <a:lstStyle/>
          <a:p>
            <a:r>
              <a:rPr lang="en-US" sz="1013" b="1" dirty="0">
                <a:solidFill>
                  <a:srgbClr val="15619A"/>
                </a:solidFill>
                <a:latin typeface="Colibri"/>
                <a:ea typeface="Yu Gothic UI Light" panose="020B0300000000000000" pitchFamily="34" charset="-128"/>
                <a:cs typeface="Sora" pitchFamily="34" charset="-120"/>
              </a:rPr>
              <a:t>Laboratorio pratico</a:t>
            </a:r>
            <a:endParaRPr lang="en-US" sz="1013" dirty="0">
              <a:latin typeface="Colibri"/>
              <a:ea typeface="Yu Gothic UI Light" panose="020B0300000000000000" pitchFamily="34" charset="-128"/>
            </a:endParaRPr>
          </a:p>
        </p:txBody>
      </p:sp>
      <p:sp>
        <p:nvSpPr>
          <p:cNvPr id="29" name="Text 26"/>
          <p:cNvSpPr/>
          <p:nvPr/>
        </p:nvSpPr>
        <p:spPr>
          <a:xfrm>
            <a:off x="3456432" y="3621024"/>
            <a:ext cx="2263140" cy="994410"/>
          </a:xfrm>
          <a:prstGeom prst="rect">
            <a:avLst/>
          </a:prstGeom>
          <a:noFill/>
          <a:ln/>
        </p:spPr>
        <p:txBody>
          <a:bodyPr wrap="square" lIns="0" tIns="0" rIns="0" bIns="0" rtlCol="0" anchor="t"/>
          <a:lstStyle/>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Analisi di prompt corretti / scorretti</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Redazione della policy interna sull'uso dell'IA</a:t>
            </a:r>
            <a:endParaRPr lang="en-US" sz="825" dirty="0">
              <a:latin typeface="Microsoft JhengHei" panose="020B0604030504040204" pitchFamily="34" charset="-120"/>
              <a:ea typeface="Microsoft JhengHei" panose="020B0604030504040204" pitchFamily="34" charset="-120"/>
            </a:endParaRPr>
          </a:p>
          <a:p>
            <a:pPr marL="114300" indent="-114300">
              <a:lnSpc>
                <a:spcPct val="104000"/>
              </a:lnSpc>
              <a:spcAft>
                <a:spcPts val="375"/>
              </a:spcAft>
              <a:buSzPct val="100000"/>
              <a:buChar char="•"/>
            </a:pPr>
            <a:r>
              <a:rPr lang="en-US" sz="825" dirty="0">
                <a:solidFill>
                  <a:srgbClr val="4D5663"/>
                </a:solidFill>
                <a:latin typeface="Microsoft JhengHei" panose="020B0604030504040204" pitchFamily="34" charset="-120"/>
                <a:ea typeface="Microsoft JhengHei" panose="020B0604030504040204" pitchFamily="34" charset="-120"/>
                <a:cs typeface="Manrope" pitchFamily="34" charset="-120"/>
              </a:rPr>
              <a:t>Simulazione di ChatGPT in segreteria</a:t>
            </a:r>
            <a:endParaRPr lang="en-US" sz="825" dirty="0">
              <a:latin typeface="Microsoft JhengHei" panose="020B0604030504040204" pitchFamily="34" charset="-120"/>
              <a:ea typeface="Microsoft JhengHei" panose="020B0604030504040204" pitchFamily="34" charset="-120"/>
            </a:endParaRPr>
          </a:p>
        </p:txBody>
      </p:sp>
      <p:sp>
        <p:nvSpPr>
          <p:cNvPr id="30" name="Shape 27"/>
          <p:cNvSpPr/>
          <p:nvPr/>
        </p:nvSpPr>
        <p:spPr>
          <a:xfrm>
            <a:off x="6124194" y="2990088"/>
            <a:ext cx="2640330" cy="1714500"/>
          </a:xfrm>
          <a:prstGeom prst="roundRect">
            <a:avLst>
              <a:gd name="adj" fmla="val 3600"/>
            </a:avLst>
          </a:prstGeom>
          <a:solidFill>
            <a:srgbClr val="FFF3E0"/>
          </a:solidFill>
          <a:ln w="12700">
            <a:solidFill>
              <a:srgbClr val="F6E2C4"/>
            </a:solidFill>
            <a:prstDash val="solid"/>
          </a:ln>
          <a:effectLst>
            <a:outerShdw blurRad="114300" dist="38100" dir="5400000" algn="bl" rotWithShape="0">
              <a:srgbClr val="9DB1C4">
                <a:alpha val="22000"/>
              </a:srgbClr>
            </a:outerShdw>
          </a:effectLst>
        </p:spPr>
        <p:txBody>
          <a:bodyPr/>
          <a:lstStyle/>
          <a:p>
            <a:endParaRPr lang="it-IT" dirty="0"/>
          </a:p>
        </p:txBody>
      </p:sp>
      <p:pic>
        <p:nvPicPr>
          <p:cNvPr id="31" name="Image 1" descr="preencoded.png"/>
          <p:cNvPicPr>
            <a:picLocks noChangeAspect="1"/>
          </p:cNvPicPr>
          <p:nvPr/>
        </p:nvPicPr>
        <p:blipFill>
          <a:blip r:embed="rId4"/>
          <a:stretch>
            <a:fillRect/>
          </a:stretch>
        </p:blipFill>
        <p:spPr>
          <a:xfrm>
            <a:off x="6316218" y="3182112"/>
            <a:ext cx="342900" cy="342900"/>
          </a:xfrm>
          <a:prstGeom prst="rect">
            <a:avLst/>
          </a:prstGeom>
        </p:spPr>
      </p:pic>
      <p:sp>
        <p:nvSpPr>
          <p:cNvPr id="32" name="Text 28"/>
          <p:cNvSpPr/>
          <p:nvPr/>
        </p:nvSpPr>
        <p:spPr>
          <a:xfrm>
            <a:off x="6755130" y="3168396"/>
            <a:ext cx="1851660" cy="377190"/>
          </a:xfrm>
          <a:prstGeom prst="rect">
            <a:avLst/>
          </a:prstGeom>
          <a:noFill/>
          <a:ln/>
        </p:spPr>
        <p:txBody>
          <a:bodyPr wrap="square" lIns="0" tIns="0" rIns="0" bIns="0" rtlCol="0" anchor="ctr"/>
          <a:lstStyle/>
          <a:p>
            <a:r>
              <a:rPr lang="en-US" sz="1013" b="1" dirty="0">
                <a:solidFill>
                  <a:srgbClr val="C2680A"/>
                </a:solidFill>
                <a:latin typeface="Microsoft JhengHei" panose="020B0604030504040204" pitchFamily="34" charset="-120"/>
                <a:ea typeface="Microsoft JhengHei" panose="020B0604030504040204" pitchFamily="34" charset="-120"/>
                <a:cs typeface="Sora" pitchFamily="34" charset="-120"/>
              </a:rPr>
              <a:t>Al termine del corso</a:t>
            </a:r>
            <a:endParaRPr lang="en-US" sz="1013" dirty="0">
              <a:latin typeface="Microsoft JhengHei" panose="020B0604030504040204" pitchFamily="34" charset="-120"/>
              <a:ea typeface="Microsoft JhengHei" panose="020B0604030504040204" pitchFamily="34" charset="-120"/>
            </a:endParaRPr>
          </a:p>
        </p:txBody>
      </p:sp>
      <p:sp>
        <p:nvSpPr>
          <p:cNvPr id="33" name="Text 29"/>
          <p:cNvSpPr/>
          <p:nvPr/>
        </p:nvSpPr>
        <p:spPr>
          <a:xfrm>
            <a:off x="6329934" y="3662172"/>
            <a:ext cx="2263140" cy="960120"/>
          </a:xfrm>
          <a:prstGeom prst="rect">
            <a:avLst/>
          </a:prstGeom>
          <a:noFill/>
          <a:ln/>
        </p:spPr>
        <p:txBody>
          <a:bodyPr wrap="square" lIns="0" tIns="0" rIns="0" bIns="0" rtlCol="0" anchor="t"/>
          <a:lstStyle/>
          <a:p>
            <a:pPr marL="114300" indent="-114300">
              <a:lnSpc>
                <a:spcPct val="110000"/>
              </a:lnSpc>
              <a:spcAft>
                <a:spcPts val="525"/>
              </a:spcAft>
              <a:buSzPct val="100000"/>
              <a:buChar char="•"/>
            </a:pPr>
            <a:r>
              <a:rPr lang="en-US" sz="863" dirty="0">
                <a:solidFill>
                  <a:srgbClr val="6B5B45"/>
                </a:solidFill>
                <a:latin typeface="Manrope" pitchFamily="34" charset="0"/>
                <a:ea typeface="Manrope" pitchFamily="34" charset="-122"/>
                <a:cs typeface="Manrope" pitchFamily="34" charset="-120"/>
              </a:rPr>
              <a:t>Attestato di partecipazione</a:t>
            </a:r>
            <a:endParaRPr lang="en-US" sz="863" dirty="0"/>
          </a:p>
          <a:p>
            <a:pPr marL="114300" indent="-114300">
              <a:lnSpc>
                <a:spcPct val="110000"/>
              </a:lnSpc>
              <a:buSzPct val="100000"/>
              <a:buChar char="•"/>
            </a:pPr>
            <a:r>
              <a:rPr lang="en-US" sz="863" dirty="0">
                <a:solidFill>
                  <a:srgbClr val="6B5B45"/>
                </a:solidFill>
                <a:latin typeface="Manrope" pitchFamily="34" charset="0"/>
                <a:ea typeface="Manrope" pitchFamily="34" charset="-122"/>
                <a:cs typeface="Manrope" pitchFamily="34" charset="-120"/>
              </a:rPr>
              <a:t>Materiali e modelli operativi pronti all'uso</a:t>
            </a:r>
            <a:endParaRPr lang="en-US" sz="863" dirty="0"/>
          </a:p>
        </p:txBody>
      </p:sp>
      <p:sp>
        <p:nvSpPr>
          <p:cNvPr id="34" name="Text 30"/>
          <p:cNvSpPr/>
          <p:nvPr/>
        </p:nvSpPr>
        <p:spPr>
          <a:xfrm>
            <a:off x="1" y="4841748"/>
            <a:ext cx="9143771" cy="205740"/>
          </a:xfrm>
          <a:prstGeom prst="rect">
            <a:avLst/>
          </a:prstGeom>
          <a:noFill/>
          <a:ln/>
        </p:spPr>
        <p:txBody>
          <a:bodyPr wrap="square" lIns="0" tIns="0" rIns="0" bIns="0" rtlCol="0" anchor="ctr"/>
          <a:lstStyle/>
          <a:p>
            <a:pPr algn="ctr"/>
            <a:r>
              <a:rPr lang="en-US" sz="675" dirty="0">
                <a:solidFill>
                  <a:srgbClr val="AAB2BF"/>
                </a:solidFill>
                <a:latin typeface="Manrope" pitchFamily="34" charset="0"/>
                <a:ea typeface="Manrope" pitchFamily="34" charset="-122"/>
                <a:cs typeface="Manrope" pitchFamily="34" charset="-120"/>
              </a:rPr>
              <a:t>OXFirm Srl · Catalogo Corsi · Snodi Formativi AI</a:t>
            </a:r>
            <a:endParaRPr lang="en-US" sz="67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1062990"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1062990"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PRINCIPI ETICI</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Cinque principi per un'IA affidabile</a:t>
            </a:r>
            <a:endParaRPr lang="en-US" sz="2100" dirty="0">
              <a:solidFill>
                <a:prstClr val="black"/>
              </a:solidFill>
              <a:latin typeface="Calibri" panose="020F0502020204030204"/>
            </a:endParaRPr>
          </a:p>
        </p:txBody>
      </p:sp>
      <p:sp>
        <p:nvSpPr>
          <p:cNvPr id="5" name="Shape 3"/>
          <p:cNvSpPr/>
          <p:nvPr/>
        </p:nvSpPr>
        <p:spPr>
          <a:xfrm>
            <a:off x="480061"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976100" y="1920240"/>
            <a:ext cx="480060" cy="480060"/>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1052908" y="1997050"/>
            <a:ext cx="326441" cy="326441"/>
          </a:xfrm>
          <a:prstGeom prst="rect">
            <a:avLst/>
          </a:prstGeom>
        </p:spPr>
      </p:pic>
      <p:sp>
        <p:nvSpPr>
          <p:cNvPr id="8" name="Text 5"/>
          <p:cNvSpPr/>
          <p:nvPr/>
        </p:nvSpPr>
        <p:spPr>
          <a:xfrm>
            <a:off x="562357" y="2571750"/>
            <a:ext cx="1307546" cy="308610"/>
          </a:xfrm>
          <a:prstGeom prst="rect">
            <a:avLst/>
          </a:prstGeom>
          <a:noFill/>
          <a:ln/>
        </p:spPr>
        <p:txBody>
          <a:bodyPr wrap="square" lIns="0" tIns="0" rIns="0" bIns="0" rtlCol="0" anchor="ctr"/>
          <a:lstStyle/>
          <a:p>
            <a:pPr algn="ctr" defTabSz="685800"/>
            <a:r>
              <a:rPr lang="en-US" sz="1050" b="1" dirty="0">
                <a:solidFill>
                  <a:srgbClr val="0E2841"/>
                </a:solidFill>
                <a:latin typeface="Cambria" pitchFamily="34" charset="0"/>
                <a:ea typeface="Cambria" pitchFamily="34" charset="-122"/>
                <a:cs typeface="Cambria" pitchFamily="34" charset="-120"/>
              </a:rPr>
              <a:t>Trasparenza</a:t>
            </a:r>
            <a:endParaRPr lang="en-US" sz="1050" dirty="0">
              <a:solidFill>
                <a:prstClr val="black"/>
              </a:solidFill>
              <a:latin typeface="Calibri" panose="020F0502020204030204"/>
            </a:endParaRPr>
          </a:p>
        </p:txBody>
      </p:sp>
      <p:sp>
        <p:nvSpPr>
          <p:cNvPr id="9" name="Text 6"/>
          <p:cNvSpPr/>
          <p:nvPr/>
        </p:nvSpPr>
        <p:spPr>
          <a:xfrm>
            <a:off x="582931" y="2914650"/>
            <a:ext cx="1266398" cy="137160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Sapere quando e come si interagisce con un sistema di IA</a:t>
            </a:r>
            <a:endParaRPr lang="en-US" sz="788" dirty="0">
              <a:solidFill>
                <a:prstClr val="black"/>
              </a:solidFill>
              <a:latin typeface="Calibri" panose="020F0502020204030204"/>
            </a:endParaRPr>
          </a:p>
        </p:txBody>
      </p:sp>
      <p:sp>
        <p:nvSpPr>
          <p:cNvPr id="10" name="Shape 7"/>
          <p:cNvSpPr/>
          <p:nvPr/>
        </p:nvSpPr>
        <p:spPr>
          <a:xfrm>
            <a:off x="2157939" y="1714500"/>
            <a:ext cx="1472138" cy="2743200"/>
          </a:xfrm>
          <a:prstGeom prst="roundRect">
            <a:avLst>
              <a:gd name="adj" fmla="val 4659"/>
            </a:avLst>
          </a:prstGeom>
          <a:solidFill>
            <a:srgbClr val="F3F6FA"/>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2653978" y="1920240"/>
            <a:ext cx="480060" cy="480060"/>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2730787" y="1997050"/>
            <a:ext cx="326441" cy="326441"/>
          </a:xfrm>
          <a:prstGeom prst="rect">
            <a:avLst/>
          </a:prstGeom>
        </p:spPr>
      </p:pic>
      <p:sp>
        <p:nvSpPr>
          <p:cNvPr id="13" name="Text 9"/>
          <p:cNvSpPr/>
          <p:nvPr/>
        </p:nvSpPr>
        <p:spPr>
          <a:xfrm>
            <a:off x="2240235" y="2571750"/>
            <a:ext cx="1307546" cy="308610"/>
          </a:xfrm>
          <a:prstGeom prst="rect">
            <a:avLst/>
          </a:prstGeom>
          <a:noFill/>
          <a:ln/>
        </p:spPr>
        <p:txBody>
          <a:bodyPr wrap="square" lIns="0" tIns="0" rIns="0" bIns="0" rtlCol="0" anchor="ctr"/>
          <a:lstStyle/>
          <a:p>
            <a:pPr algn="ctr" defTabSz="685800"/>
            <a:r>
              <a:rPr lang="en-US" sz="1050" b="1" dirty="0">
                <a:solidFill>
                  <a:srgbClr val="0E2841"/>
                </a:solidFill>
                <a:latin typeface="Cambria" pitchFamily="34" charset="0"/>
                <a:ea typeface="Cambria" pitchFamily="34" charset="-122"/>
                <a:cs typeface="Cambria" pitchFamily="34" charset="-120"/>
              </a:rPr>
              <a:t>Equità</a:t>
            </a:r>
            <a:endParaRPr lang="en-US" sz="1050" dirty="0">
              <a:solidFill>
                <a:prstClr val="black"/>
              </a:solidFill>
              <a:latin typeface="Calibri" panose="020F0502020204030204"/>
            </a:endParaRPr>
          </a:p>
        </p:txBody>
      </p:sp>
      <p:sp>
        <p:nvSpPr>
          <p:cNvPr id="14" name="Text 10"/>
          <p:cNvSpPr/>
          <p:nvPr/>
        </p:nvSpPr>
        <p:spPr>
          <a:xfrm>
            <a:off x="2260809" y="2914650"/>
            <a:ext cx="1266398" cy="137160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Riconoscere e correggere i bias negli output</a:t>
            </a:r>
            <a:endParaRPr lang="en-US" sz="788" dirty="0">
              <a:solidFill>
                <a:prstClr val="black"/>
              </a:solidFill>
              <a:latin typeface="Calibri" panose="020F0502020204030204"/>
            </a:endParaRPr>
          </a:p>
        </p:txBody>
      </p:sp>
      <p:sp>
        <p:nvSpPr>
          <p:cNvPr id="15" name="Shape 11"/>
          <p:cNvSpPr/>
          <p:nvPr/>
        </p:nvSpPr>
        <p:spPr>
          <a:xfrm>
            <a:off x="3835817"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6" name="Shape 12"/>
          <p:cNvSpPr/>
          <p:nvPr/>
        </p:nvSpPr>
        <p:spPr>
          <a:xfrm>
            <a:off x="4331856" y="1920240"/>
            <a:ext cx="480060" cy="480060"/>
          </a:xfrm>
          <a:prstGeom prst="ellipse">
            <a:avLst/>
          </a:prstGeom>
          <a:solidFill>
            <a:srgbClr val="0E2841"/>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4408665" y="1997050"/>
            <a:ext cx="326441" cy="326441"/>
          </a:xfrm>
          <a:prstGeom prst="rect">
            <a:avLst/>
          </a:prstGeom>
        </p:spPr>
      </p:pic>
      <p:sp>
        <p:nvSpPr>
          <p:cNvPr id="18" name="Text 13"/>
          <p:cNvSpPr/>
          <p:nvPr/>
        </p:nvSpPr>
        <p:spPr>
          <a:xfrm>
            <a:off x="3918113" y="2571750"/>
            <a:ext cx="1307546" cy="308610"/>
          </a:xfrm>
          <a:prstGeom prst="rect">
            <a:avLst/>
          </a:prstGeom>
          <a:noFill/>
          <a:ln/>
        </p:spPr>
        <p:txBody>
          <a:bodyPr wrap="square" lIns="0" tIns="0" rIns="0" bIns="0" rtlCol="0" anchor="ctr"/>
          <a:lstStyle/>
          <a:p>
            <a:pPr algn="ctr" defTabSz="685800"/>
            <a:r>
              <a:rPr lang="en-US" sz="1050" b="1" dirty="0">
                <a:solidFill>
                  <a:srgbClr val="0E2841"/>
                </a:solidFill>
                <a:latin typeface="Cambria" pitchFamily="34" charset="0"/>
                <a:ea typeface="Cambria" pitchFamily="34" charset="-122"/>
                <a:cs typeface="Cambria" pitchFamily="34" charset="-120"/>
              </a:rPr>
              <a:t>Privacy</a:t>
            </a:r>
            <a:endParaRPr lang="en-US" sz="1050" dirty="0">
              <a:solidFill>
                <a:prstClr val="black"/>
              </a:solidFill>
              <a:latin typeface="Calibri" panose="020F0502020204030204"/>
            </a:endParaRPr>
          </a:p>
        </p:txBody>
      </p:sp>
      <p:sp>
        <p:nvSpPr>
          <p:cNvPr id="19" name="Text 14"/>
          <p:cNvSpPr/>
          <p:nvPr/>
        </p:nvSpPr>
        <p:spPr>
          <a:xfrm>
            <a:off x="3938687" y="2914650"/>
            <a:ext cx="1266398" cy="137160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Proteggere i dati personali, in particolare dei minori</a:t>
            </a:r>
            <a:endParaRPr lang="en-US" sz="788" dirty="0">
              <a:solidFill>
                <a:prstClr val="black"/>
              </a:solidFill>
              <a:latin typeface="Calibri" panose="020F0502020204030204"/>
            </a:endParaRPr>
          </a:p>
        </p:txBody>
      </p:sp>
      <p:sp>
        <p:nvSpPr>
          <p:cNvPr id="20" name="Shape 15"/>
          <p:cNvSpPr/>
          <p:nvPr/>
        </p:nvSpPr>
        <p:spPr>
          <a:xfrm>
            <a:off x="5513695" y="1714500"/>
            <a:ext cx="1472138" cy="2743200"/>
          </a:xfrm>
          <a:prstGeom prst="roundRect">
            <a:avLst>
              <a:gd name="adj" fmla="val 4659"/>
            </a:avLst>
          </a:prstGeom>
          <a:solidFill>
            <a:srgbClr val="F3F6FA"/>
          </a:solidFill>
          <a:ln/>
          <a:effectLst>
            <a:outerShdw blurRad="127000" dist="38100" dir="5400000" algn="bl" rotWithShape="0">
              <a:srgbClr val="0E2841">
                <a:alpha val="12000"/>
              </a:srgbClr>
            </a:outerShdw>
          </a:effectLst>
        </p:spPr>
        <p:txBody>
          <a:bodyPr/>
          <a:lstStyle/>
          <a:p>
            <a:endParaRPr lang="it-IT"/>
          </a:p>
        </p:txBody>
      </p:sp>
      <p:sp>
        <p:nvSpPr>
          <p:cNvPr id="21" name="Shape 16"/>
          <p:cNvSpPr/>
          <p:nvPr/>
        </p:nvSpPr>
        <p:spPr>
          <a:xfrm>
            <a:off x="6009734" y="1920240"/>
            <a:ext cx="480060" cy="480060"/>
          </a:xfrm>
          <a:prstGeom prst="ellipse">
            <a:avLst/>
          </a:prstGeom>
          <a:solidFill>
            <a:srgbClr val="0E2841"/>
          </a:solidFill>
          <a:ln/>
        </p:spPr>
        <p:txBody>
          <a:bodyPr/>
          <a:lstStyle/>
          <a:p>
            <a:endParaRPr lang="it-IT"/>
          </a:p>
        </p:txBody>
      </p:sp>
      <p:pic>
        <p:nvPicPr>
          <p:cNvPr id="22" name="Image 3" descr="preencoded.png"/>
          <p:cNvPicPr>
            <a:picLocks noChangeAspect="1"/>
          </p:cNvPicPr>
          <p:nvPr/>
        </p:nvPicPr>
        <p:blipFill>
          <a:blip r:embed="rId7"/>
          <a:stretch>
            <a:fillRect/>
          </a:stretch>
        </p:blipFill>
        <p:spPr>
          <a:xfrm>
            <a:off x="6086543" y="1997050"/>
            <a:ext cx="326441" cy="326441"/>
          </a:xfrm>
          <a:prstGeom prst="rect">
            <a:avLst/>
          </a:prstGeom>
        </p:spPr>
      </p:pic>
      <p:sp>
        <p:nvSpPr>
          <p:cNvPr id="23" name="Text 17"/>
          <p:cNvSpPr/>
          <p:nvPr/>
        </p:nvSpPr>
        <p:spPr>
          <a:xfrm>
            <a:off x="5595991" y="2571750"/>
            <a:ext cx="1307546" cy="308610"/>
          </a:xfrm>
          <a:prstGeom prst="rect">
            <a:avLst/>
          </a:prstGeom>
          <a:noFill/>
          <a:ln/>
        </p:spPr>
        <p:txBody>
          <a:bodyPr wrap="square" lIns="0" tIns="0" rIns="0" bIns="0" rtlCol="0" anchor="ctr"/>
          <a:lstStyle/>
          <a:p>
            <a:pPr algn="ctr" defTabSz="685800"/>
            <a:r>
              <a:rPr lang="en-US" sz="1050" b="1" dirty="0">
                <a:solidFill>
                  <a:srgbClr val="0E2841"/>
                </a:solidFill>
                <a:latin typeface="Cambria" pitchFamily="34" charset="0"/>
                <a:ea typeface="Cambria" pitchFamily="34" charset="-122"/>
                <a:cs typeface="Cambria" pitchFamily="34" charset="-120"/>
              </a:rPr>
              <a:t>Responsabilità</a:t>
            </a:r>
            <a:endParaRPr lang="en-US" sz="1050" dirty="0">
              <a:solidFill>
                <a:prstClr val="black"/>
              </a:solidFill>
              <a:latin typeface="Calibri" panose="020F0502020204030204"/>
            </a:endParaRPr>
          </a:p>
        </p:txBody>
      </p:sp>
      <p:sp>
        <p:nvSpPr>
          <p:cNvPr id="24" name="Text 18"/>
          <p:cNvSpPr/>
          <p:nvPr/>
        </p:nvSpPr>
        <p:spPr>
          <a:xfrm>
            <a:off x="5616565" y="2914650"/>
            <a:ext cx="1266398" cy="137160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La decisione finale resta sempre umana</a:t>
            </a:r>
            <a:endParaRPr lang="en-US" sz="788" dirty="0">
              <a:solidFill>
                <a:prstClr val="black"/>
              </a:solidFill>
              <a:latin typeface="Calibri" panose="020F0502020204030204"/>
            </a:endParaRPr>
          </a:p>
        </p:txBody>
      </p:sp>
      <p:sp>
        <p:nvSpPr>
          <p:cNvPr id="25" name="Shape 19"/>
          <p:cNvSpPr/>
          <p:nvPr/>
        </p:nvSpPr>
        <p:spPr>
          <a:xfrm>
            <a:off x="7191574" y="1714500"/>
            <a:ext cx="1472138" cy="2743200"/>
          </a:xfrm>
          <a:prstGeom prst="roundRect">
            <a:avLst>
              <a:gd name="adj" fmla="val 4659"/>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6" name="Shape 20"/>
          <p:cNvSpPr/>
          <p:nvPr/>
        </p:nvSpPr>
        <p:spPr>
          <a:xfrm>
            <a:off x="7687613" y="1920240"/>
            <a:ext cx="480060" cy="480060"/>
          </a:xfrm>
          <a:prstGeom prst="ellipse">
            <a:avLst/>
          </a:prstGeom>
          <a:solidFill>
            <a:srgbClr val="0E2841"/>
          </a:solidFill>
          <a:ln/>
        </p:spPr>
        <p:txBody>
          <a:bodyPr/>
          <a:lstStyle/>
          <a:p>
            <a:endParaRPr lang="it-IT"/>
          </a:p>
        </p:txBody>
      </p:sp>
      <p:pic>
        <p:nvPicPr>
          <p:cNvPr id="27" name="Image 4" descr="preencoded.png"/>
          <p:cNvPicPr>
            <a:picLocks noChangeAspect="1"/>
          </p:cNvPicPr>
          <p:nvPr/>
        </p:nvPicPr>
        <p:blipFill>
          <a:blip r:embed="rId8"/>
          <a:stretch>
            <a:fillRect/>
          </a:stretch>
        </p:blipFill>
        <p:spPr>
          <a:xfrm>
            <a:off x="7764421" y="1997050"/>
            <a:ext cx="326441" cy="326441"/>
          </a:xfrm>
          <a:prstGeom prst="rect">
            <a:avLst/>
          </a:prstGeom>
        </p:spPr>
      </p:pic>
      <p:sp>
        <p:nvSpPr>
          <p:cNvPr id="28" name="Text 21"/>
          <p:cNvSpPr/>
          <p:nvPr/>
        </p:nvSpPr>
        <p:spPr>
          <a:xfrm>
            <a:off x="7273870" y="2571750"/>
            <a:ext cx="1307546" cy="308610"/>
          </a:xfrm>
          <a:prstGeom prst="rect">
            <a:avLst/>
          </a:prstGeom>
          <a:noFill/>
          <a:ln/>
        </p:spPr>
        <p:txBody>
          <a:bodyPr wrap="square" lIns="0" tIns="0" rIns="0" bIns="0" rtlCol="0" anchor="ctr"/>
          <a:lstStyle/>
          <a:p>
            <a:pPr algn="ctr" defTabSz="685800"/>
            <a:r>
              <a:rPr lang="en-US" sz="1050" b="1" dirty="0">
                <a:solidFill>
                  <a:srgbClr val="0E2841"/>
                </a:solidFill>
                <a:latin typeface="Cambria" pitchFamily="34" charset="0"/>
                <a:ea typeface="Cambria" pitchFamily="34" charset="-122"/>
                <a:cs typeface="Cambria" pitchFamily="34" charset="-120"/>
              </a:rPr>
              <a:t>Sostenibilità</a:t>
            </a:r>
            <a:endParaRPr lang="en-US" sz="1050" dirty="0">
              <a:solidFill>
                <a:prstClr val="black"/>
              </a:solidFill>
              <a:latin typeface="Calibri" panose="020F0502020204030204"/>
            </a:endParaRPr>
          </a:p>
        </p:txBody>
      </p:sp>
      <p:sp>
        <p:nvSpPr>
          <p:cNvPr id="29" name="Text 22"/>
          <p:cNvSpPr/>
          <p:nvPr/>
        </p:nvSpPr>
        <p:spPr>
          <a:xfrm>
            <a:off x="7294444" y="2914650"/>
            <a:ext cx="1266398" cy="1371600"/>
          </a:xfrm>
          <a:prstGeom prst="rect">
            <a:avLst/>
          </a:prstGeom>
          <a:noFill/>
          <a:ln/>
        </p:spPr>
        <p:txBody>
          <a:bodyPr wrap="square" lIns="0" tIns="0" rIns="0" bIns="0" rtlCol="0" anchor="ctr"/>
          <a:lstStyle/>
          <a:p>
            <a:pPr algn="ctr" defTabSz="685800">
              <a:lnSpc>
                <a:spcPct val="120000"/>
              </a:lnSpc>
            </a:pPr>
            <a:r>
              <a:rPr lang="en-US" sz="788" dirty="0">
                <a:solidFill>
                  <a:srgbClr val="5C6B7A"/>
                </a:solidFill>
                <a:latin typeface="Calibri" pitchFamily="34" charset="0"/>
                <a:ea typeface="Calibri" pitchFamily="34" charset="-122"/>
                <a:cs typeface="Calibri" pitchFamily="34" charset="-120"/>
              </a:rPr>
              <a:t>Benessere digitale e impatto ambientale dell'IA</a:t>
            </a:r>
            <a:endParaRPr lang="en-US" sz="788" dirty="0">
              <a:solidFill>
                <a:prstClr val="black"/>
              </a:solidFill>
              <a:latin typeface="Calibri" panose="020F0502020204030204"/>
            </a:endParaRPr>
          </a:p>
        </p:txBody>
      </p:sp>
      <p:sp>
        <p:nvSpPr>
          <p:cNvPr id="30" name="Text 23"/>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12 / 20</a:t>
            </a:r>
            <a:endParaRPr lang="en-US" sz="750"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541782"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541782"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EQUITÀ</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Il bias algoritmico: cosa significa per la scuola</a:t>
            </a:r>
            <a:endParaRPr lang="en-US" sz="2100" dirty="0">
              <a:solidFill>
                <a:prstClr val="black"/>
              </a:solidFill>
              <a:latin typeface="Calibri" panose="020F0502020204030204"/>
            </a:endParaRPr>
          </a:p>
        </p:txBody>
      </p:sp>
      <p:sp>
        <p:nvSpPr>
          <p:cNvPr id="5" name="Text 3"/>
          <p:cNvSpPr/>
          <p:nvPr/>
        </p:nvSpPr>
        <p:spPr>
          <a:xfrm>
            <a:off x="480060" y="1714500"/>
            <a:ext cx="3909060" cy="891540"/>
          </a:xfrm>
          <a:prstGeom prst="rect">
            <a:avLst/>
          </a:prstGeom>
          <a:noFill/>
          <a:ln/>
        </p:spPr>
        <p:txBody>
          <a:bodyPr wrap="square" lIns="0" tIns="0" rIns="0" bIns="0" rtlCol="0" anchor="ctr"/>
          <a:lstStyle/>
          <a:p>
            <a:pPr defTabSz="685800">
              <a:lnSpc>
                <a:spcPct val="130000"/>
              </a:lnSpc>
            </a:pPr>
            <a:r>
              <a:rPr lang="en-US" sz="1050" dirty="0">
                <a:solidFill>
                  <a:srgbClr val="16213E"/>
                </a:solidFill>
                <a:latin typeface="Calibri" pitchFamily="34" charset="0"/>
                <a:ea typeface="Calibri" pitchFamily="34" charset="-122"/>
                <a:cs typeface="Calibri" pitchFamily="34" charset="-120"/>
              </a:rPr>
              <a:t>Un sistema di IA apprende dai dati con cui è stato addestrato. Se quei dati riflettono stereotipi o disuguaglianze esistenti, l'IA tende a riprodurli — spesso in modo invisibile.</a:t>
            </a:r>
            <a:endParaRPr lang="en-US" sz="1050" dirty="0">
              <a:solidFill>
                <a:prstClr val="black"/>
              </a:solidFill>
              <a:latin typeface="Calibri" panose="020F0502020204030204"/>
            </a:endParaRPr>
          </a:p>
        </p:txBody>
      </p:sp>
      <p:sp>
        <p:nvSpPr>
          <p:cNvPr id="6" name="Text 4"/>
          <p:cNvSpPr/>
          <p:nvPr/>
        </p:nvSpPr>
        <p:spPr>
          <a:xfrm>
            <a:off x="480060" y="2743200"/>
            <a:ext cx="3909060" cy="1645920"/>
          </a:xfrm>
          <a:prstGeom prst="rect">
            <a:avLst/>
          </a:prstGeom>
          <a:noFill/>
          <a:ln/>
        </p:spPr>
        <p:txBody>
          <a:bodyPr wrap="square" lIns="0" tIns="0" rIns="0" bIns="0" rtlCol="0" anchor="ctr"/>
          <a:lstStyle/>
          <a:p>
            <a:pPr marL="257175" indent="-257175" defTabSz="685800">
              <a:lnSpc>
                <a:spcPct val="120000"/>
              </a:lnSpc>
              <a:spcAft>
                <a:spcPts val="900"/>
              </a:spcAft>
              <a:buSzPct val="100000"/>
              <a:buFontTx/>
              <a:buChar char="•"/>
            </a:pPr>
            <a:r>
              <a:rPr lang="en-US" sz="938" dirty="0">
                <a:solidFill>
                  <a:srgbClr val="16213E"/>
                </a:solidFill>
                <a:latin typeface="Calibri" pitchFamily="34" charset="0"/>
                <a:ea typeface="Calibri" pitchFamily="34" charset="-122"/>
                <a:cs typeface="Calibri" pitchFamily="34" charset="-120"/>
              </a:rPr>
              <a:t>Strumenti di correzione automatica più severi su stili linguistici non standard</a:t>
            </a:r>
            <a:endParaRPr lang="en-US" sz="938" dirty="0">
              <a:solidFill>
                <a:prstClr val="black"/>
              </a:solidFill>
              <a:latin typeface="Calibri" panose="020F0502020204030204"/>
            </a:endParaRPr>
          </a:p>
          <a:p>
            <a:pPr marL="257175" indent="-257175" defTabSz="685800">
              <a:lnSpc>
                <a:spcPct val="120000"/>
              </a:lnSpc>
              <a:spcAft>
                <a:spcPts val="900"/>
              </a:spcAft>
              <a:buSzPct val="100000"/>
              <a:buFontTx/>
              <a:buChar char="•"/>
            </a:pPr>
            <a:r>
              <a:rPr lang="en-US" sz="938" dirty="0">
                <a:solidFill>
                  <a:srgbClr val="16213E"/>
                </a:solidFill>
                <a:latin typeface="Calibri" pitchFamily="34" charset="0"/>
                <a:ea typeface="Calibri" pitchFamily="34" charset="-122"/>
                <a:cs typeface="Calibri" pitchFamily="34" charset="-120"/>
              </a:rPr>
              <a:t>Sistemi di orientamento che associano genere o origine a percorsi di studio</a:t>
            </a:r>
            <a:endParaRPr lang="en-US" sz="938" dirty="0">
              <a:solidFill>
                <a:prstClr val="black"/>
              </a:solidFill>
              <a:latin typeface="Calibri" panose="020F0502020204030204"/>
            </a:endParaRPr>
          </a:p>
          <a:p>
            <a:pPr marL="257175" indent="-257175" defTabSz="685800">
              <a:lnSpc>
                <a:spcPct val="120000"/>
              </a:lnSpc>
              <a:spcAft>
                <a:spcPts val="900"/>
              </a:spcAft>
              <a:buSzPct val="100000"/>
              <a:buFontTx/>
              <a:buChar char="•"/>
            </a:pPr>
            <a:r>
              <a:rPr lang="en-US" sz="938" dirty="0">
                <a:solidFill>
                  <a:srgbClr val="16213E"/>
                </a:solidFill>
                <a:latin typeface="Calibri" pitchFamily="34" charset="0"/>
                <a:ea typeface="Calibri" pitchFamily="34" charset="-122"/>
                <a:cs typeface="Calibri" pitchFamily="34" charset="-120"/>
              </a:rPr>
              <a:t>Generatori di immagini che rappresentano professioni in modo stereotipato</a:t>
            </a:r>
            <a:endParaRPr lang="en-US" sz="938" dirty="0">
              <a:solidFill>
                <a:prstClr val="black"/>
              </a:solidFill>
              <a:latin typeface="Calibri" panose="020F0502020204030204"/>
            </a:endParaRPr>
          </a:p>
        </p:txBody>
      </p:sp>
      <p:sp>
        <p:nvSpPr>
          <p:cNvPr id="7" name="Shape 5"/>
          <p:cNvSpPr/>
          <p:nvPr/>
        </p:nvSpPr>
        <p:spPr>
          <a:xfrm>
            <a:off x="4800601" y="1714500"/>
            <a:ext cx="3863111" cy="2674620"/>
          </a:xfrm>
          <a:prstGeom prst="roundRect">
            <a:avLst>
              <a:gd name="adj" fmla="val 2564"/>
            </a:avLst>
          </a:prstGeom>
          <a:solidFill>
            <a:srgbClr val="FBEAE7"/>
          </a:solidFill>
          <a:ln/>
        </p:spPr>
        <p:txBody>
          <a:bodyPr/>
          <a:lstStyle/>
          <a:p>
            <a:endParaRPr lang="it-IT"/>
          </a:p>
        </p:txBody>
      </p:sp>
      <p:sp>
        <p:nvSpPr>
          <p:cNvPr id="8" name="Shape 6"/>
          <p:cNvSpPr/>
          <p:nvPr/>
        </p:nvSpPr>
        <p:spPr>
          <a:xfrm>
            <a:off x="6464694" y="1920240"/>
            <a:ext cx="534924" cy="534924"/>
          </a:xfrm>
          <a:prstGeom prst="ellipse">
            <a:avLst/>
          </a:prstGeom>
          <a:solidFill>
            <a:srgbClr val="B3261E"/>
          </a:solidFill>
          <a:ln/>
        </p:spPr>
        <p:txBody>
          <a:bodyPr/>
          <a:lstStyle/>
          <a:p>
            <a:endParaRPr lang="it-IT"/>
          </a:p>
        </p:txBody>
      </p:sp>
      <p:pic>
        <p:nvPicPr>
          <p:cNvPr id="9" name="Image 0" descr="preencoded.png"/>
          <p:cNvPicPr>
            <a:picLocks noChangeAspect="1"/>
          </p:cNvPicPr>
          <p:nvPr/>
        </p:nvPicPr>
        <p:blipFill>
          <a:blip r:embed="rId4"/>
          <a:stretch>
            <a:fillRect/>
          </a:stretch>
        </p:blipFill>
        <p:spPr>
          <a:xfrm>
            <a:off x="6550282" y="2005828"/>
            <a:ext cx="363749" cy="363749"/>
          </a:xfrm>
          <a:prstGeom prst="rect">
            <a:avLst/>
          </a:prstGeom>
        </p:spPr>
      </p:pic>
      <p:sp>
        <p:nvSpPr>
          <p:cNvPr id="10" name="Text 7"/>
          <p:cNvSpPr/>
          <p:nvPr/>
        </p:nvSpPr>
        <p:spPr>
          <a:xfrm>
            <a:off x="4972051" y="2606040"/>
            <a:ext cx="3520211" cy="548640"/>
          </a:xfrm>
          <a:prstGeom prst="rect">
            <a:avLst/>
          </a:prstGeom>
          <a:noFill/>
          <a:ln/>
        </p:spPr>
        <p:txBody>
          <a:bodyPr wrap="square" lIns="0" tIns="0" rIns="0" bIns="0" rtlCol="0" anchor="ctr"/>
          <a:lstStyle/>
          <a:p>
            <a:pPr algn="ctr" defTabSz="685800">
              <a:lnSpc>
                <a:spcPct val="115000"/>
              </a:lnSpc>
            </a:pPr>
            <a:r>
              <a:rPr lang="en-US" sz="1200" b="1" dirty="0">
                <a:solidFill>
                  <a:srgbClr val="B3261E"/>
                </a:solidFill>
                <a:latin typeface="Cambria" pitchFamily="34" charset="0"/>
                <a:ea typeface="Cambria" pitchFamily="34" charset="-122"/>
                <a:cs typeface="Cambria" pitchFamily="34" charset="-120"/>
              </a:rPr>
              <a:t>Nei dati, il bias.</a:t>
            </a:r>
            <a:endParaRPr lang="en-US" sz="1200" dirty="0">
              <a:solidFill>
                <a:prstClr val="black"/>
              </a:solidFill>
              <a:latin typeface="Calibri" panose="020F0502020204030204"/>
            </a:endParaRPr>
          </a:p>
          <a:p>
            <a:pPr algn="ctr" defTabSz="685800">
              <a:lnSpc>
                <a:spcPct val="115000"/>
              </a:lnSpc>
            </a:pPr>
            <a:r>
              <a:rPr lang="en-US" sz="1200" b="1" dirty="0">
                <a:solidFill>
                  <a:srgbClr val="B3261E"/>
                </a:solidFill>
                <a:latin typeface="Cambria" pitchFamily="34" charset="0"/>
                <a:ea typeface="Cambria" pitchFamily="34" charset="-122"/>
                <a:cs typeface="Cambria" pitchFamily="34" charset="-120"/>
              </a:rPr>
              <a:t>Nell'output, l'effetto.</a:t>
            </a:r>
            <a:endParaRPr lang="en-US" sz="1200" dirty="0">
              <a:solidFill>
                <a:prstClr val="black"/>
              </a:solidFill>
              <a:latin typeface="Calibri" panose="020F0502020204030204"/>
            </a:endParaRPr>
          </a:p>
        </p:txBody>
      </p:sp>
      <p:sp>
        <p:nvSpPr>
          <p:cNvPr id="11" name="Text 8"/>
          <p:cNvSpPr/>
          <p:nvPr/>
        </p:nvSpPr>
        <p:spPr>
          <a:xfrm>
            <a:off x="5006341" y="3188970"/>
            <a:ext cx="3451631" cy="1028700"/>
          </a:xfrm>
          <a:prstGeom prst="rect">
            <a:avLst/>
          </a:prstGeom>
          <a:noFill/>
          <a:ln/>
        </p:spPr>
        <p:txBody>
          <a:bodyPr wrap="square" lIns="0" tIns="0" rIns="0" bIns="0" rtlCol="0" anchor="ctr"/>
          <a:lstStyle/>
          <a:p>
            <a:pPr algn="ctr" defTabSz="685800">
              <a:lnSpc>
                <a:spcPct val="125000"/>
              </a:lnSpc>
            </a:pPr>
            <a:r>
              <a:rPr lang="en-US" sz="863" i="1" dirty="0">
                <a:solidFill>
                  <a:srgbClr val="B3261E"/>
                </a:solidFill>
                <a:latin typeface="Calibri" pitchFamily="34" charset="0"/>
                <a:ea typeface="Calibri" pitchFamily="34" charset="-122"/>
                <a:cs typeface="Calibri" pitchFamily="34" charset="-120"/>
              </a:rPr>
              <a:t>In classe: non delegare mai una decisione che riguarda una persona (voto, orientamento, segnalazione) al solo output di un sistema automatico.</a:t>
            </a:r>
            <a:endParaRPr lang="en-US" sz="863" dirty="0">
              <a:solidFill>
                <a:prstClr val="black"/>
              </a:solidFill>
              <a:latin typeface="Calibri" panose="020F0502020204030204"/>
            </a:endParaRPr>
          </a:p>
        </p:txBody>
      </p:sp>
      <p:sp>
        <p:nvSpPr>
          <p:cNvPr id="12" name="Text 9"/>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13 / 20</a:t>
            </a:r>
            <a:endParaRPr lang="en-US" sz="750" dirty="0">
              <a:solidFill>
                <a:prstClr val="black"/>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606933"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606933"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PRIVACY</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Privacy e dati degli studenti</a:t>
            </a:r>
            <a:endParaRPr lang="en-US" sz="2100" dirty="0">
              <a:solidFill>
                <a:prstClr val="black"/>
              </a:solidFill>
              <a:latin typeface="Calibri" panose="020F0502020204030204"/>
            </a:endParaRPr>
          </a:p>
        </p:txBody>
      </p:sp>
      <p:sp>
        <p:nvSpPr>
          <p:cNvPr id="5" name="Shape 3"/>
          <p:cNvSpPr/>
          <p:nvPr/>
        </p:nvSpPr>
        <p:spPr>
          <a:xfrm>
            <a:off x="480060" y="1714500"/>
            <a:ext cx="3920376" cy="1131570"/>
          </a:xfrm>
          <a:prstGeom prst="roundRect">
            <a:avLst>
              <a:gd name="adj" fmla="val 6061"/>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651510" y="1865376"/>
            <a:ext cx="397764" cy="397764"/>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715153" y="1929019"/>
            <a:ext cx="270479" cy="270479"/>
          </a:xfrm>
          <a:prstGeom prst="rect">
            <a:avLst/>
          </a:prstGeom>
        </p:spPr>
      </p:pic>
      <p:sp>
        <p:nvSpPr>
          <p:cNvPr id="8" name="Text 5"/>
          <p:cNvSpPr/>
          <p:nvPr/>
        </p:nvSpPr>
        <p:spPr>
          <a:xfrm>
            <a:off x="1165860" y="1837944"/>
            <a:ext cx="3063126" cy="274320"/>
          </a:xfrm>
          <a:prstGeom prst="rect">
            <a:avLst/>
          </a:prstGeom>
          <a:noFill/>
          <a:ln/>
        </p:spPr>
        <p:txBody>
          <a:bodyPr wrap="square" lIns="0" tIns="0" rIns="0" bIns="0" rtlCol="0" anchor="ctr"/>
          <a:lstStyle/>
          <a:p>
            <a:pPr defTabSz="685800"/>
            <a:r>
              <a:rPr lang="en-US" sz="938" b="1" dirty="0">
                <a:solidFill>
                  <a:srgbClr val="0E2841"/>
                </a:solidFill>
                <a:latin typeface="Cambria" pitchFamily="34" charset="0"/>
                <a:ea typeface="Cambria" pitchFamily="34" charset="-122"/>
                <a:cs typeface="Cambria" pitchFamily="34" charset="-120"/>
              </a:rPr>
              <a:t>Dati dei minori, attenzione massima</a:t>
            </a:r>
            <a:endParaRPr lang="en-US" sz="938" dirty="0">
              <a:solidFill>
                <a:prstClr val="black"/>
              </a:solidFill>
              <a:latin typeface="Calibri" panose="020F0502020204030204"/>
            </a:endParaRPr>
          </a:p>
        </p:txBody>
      </p:sp>
      <p:sp>
        <p:nvSpPr>
          <p:cNvPr id="9" name="Text 6"/>
          <p:cNvSpPr/>
          <p:nvPr/>
        </p:nvSpPr>
        <p:spPr>
          <a:xfrm>
            <a:off x="1165860" y="2112264"/>
            <a:ext cx="3063126" cy="685800"/>
          </a:xfrm>
          <a:prstGeom prst="rect">
            <a:avLst/>
          </a:prstGeom>
          <a:noFill/>
          <a:ln/>
        </p:spPr>
        <p:txBody>
          <a:bodyPr wrap="square" lIns="0" tIns="0" rIns="0" bIns="0" rtlCol="0" anchor="ctr"/>
          <a:lstStyle/>
          <a:p>
            <a:pPr defTabSz="685800">
              <a:lnSpc>
                <a:spcPct val="120000"/>
              </a:lnSpc>
            </a:pPr>
            <a:r>
              <a:rPr lang="en-US" sz="788" dirty="0">
                <a:solidFill>
                  <a:srgbClr val="5C6B7A"/>
                </a:solidFill>
                <a:latin typeface="Calibri" pitchFamily="34" charset="0"/>
                <a:ea typeface="Calibri" pitchFamily="34" charset="-122"/>
                <a:cs typeface="Calibri" pitchFamily="34" charset="-120"/>
              </a:rPr>
              <a:t>Il GDPR richiede tutele rafforzate quando i dati trattati riguardano studenti minorenni.</a:t>
            </a:r>
            <a:endParaRPr lang="en-US" sz="788" dirty="0">
              <a:solidFill>
                <a:prstClr val="black"/>
              </a:solidFill>
              <a:latin typeface="Calibri" panose="020F0502020204030204"/>
            </a:endParaRPr>
          </a:p>
        </p:txBody>
      </p:sp>
      <p:sp>
        <p:nvSpPr>
          <p:cNvPr id="10" name="Shape 7"/>
          <p:cNvSpPr/>
          <p:nvPr/>
        </p:nvSpPr>
        <p:spPr>
          <a:xfrm>
            <a:off x="4743336" y="1714500"/>
            <a:ext cx="3920376" cy="1131570"/>
          </a:xfrm>
          <a:prstGeom prst="roundRect">
            <a:avLst>
              <a:gd name="adj" fmla="val 6061"/>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4914786" y="1865376"/>
            <a:ext cx="397764" cy="397764"/>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4978429" y="1929019"/>
            <a:ext cx="270479" cy="270479"/>
          </a:xfrm>
          <a:prstGeom prst="rect">
            <a:avLst/>
          </a:prstGeom>
        </p:spPr>
      </p:pic>
      <p:sp>
        <p:nvSpPr>
          <p:cNvPr id="13" name="Text 9"/>
          <p:cNvSpPr/>
          <p:nvPr/>
        </p:nvSpPr>
        <p:spPr>
          <a:xfrm>
            <a:off x="5429136" y="1837944"/>
            <a:ext cx="3063126" cy="274320"/>
          </a:xfrm>
          <a:prstGeom prst="rect">
            <a:avLst/>
          </a:prstGeom>
          <a:noFill/>
          <a:ln/>
        </p:spPr>
        <p:txBody>
          <a:bodyPr wrap="square" lIns="0" tIns="0" rIns="0" bIns="0" rtlCol="0" anchor="ctr"/>
          <a:lstStyle/>
          <a:p>
            <a:pPr defTabSz="685800"/>
            <a:r>
              <a:rPr lang="en-US" sz="938" b="1" dirty="0">
                <a:solidFill>
                  <a:srgbClr val="0E2841"/>
                </a:solidFill>
                <a:latin typeface="Cambria" pitchFamily="34" charset="0"/>
                <a:ea typeface="Cambria" pitchFamily="34" charset="-122"/>
                <a:cs typeface="Cambria" pitchFamily="34" charset="-120"/>
              </a:rPr>
              <a:t>Minimizzazione dei dati</a:t>
            </a:r>
            <a:endParaRPr lang="en-US" sz="938" dirty="0">
              <a:solidFill>
                <a:prstClr val="black"/>
              </a:solidFill>
              <a:latin typeface="Calibri" panose="020F0502020204030204"/>
            </a:endParaRPr>
          </a:p>
        </p:txBody>
      </p:sp>
      <p:sp>
        <p:nvSpPr>
          <p:cNvPr id="14" name="Text 10"/>
          <p:cNvSpPr/>
          <p:nvPr/>
        </p:nvSpPr>
        <p:spPr>
          <a:xfrm>
            <a:off x="5429136" y="2112264"/>
            <a:ext cx="3063126" cy="685800"/>
          </a:xfrm>
          <a:prstGeom prst="rect">
            <a:avLst/>
          </a:prstGeom>
          <a:noFill/>
          <a:ln/>
        </p:spPr>
        <p:txBody>
          <a:bodyPr wrap="square" lIns="0" tIns="0" rIns="0" bIns="0" rtlCol="0" anchor="ctr"/>
          <a:lstStyle/>
          <a:p>
            <a:pPr defTabSz="685800">
              <a:lnSpc>
                <a:spcPct val="120000"/>
              </a:lnSpc>
            </a:pPr>
            <a:r>
              <a:rPr lang="en-US" sz="788" dirty="0">
                <a:solidFill>
                  <a:srgbClr val="5C6B7A"/>
                </a:solidFill>
                <a:latin typeface="Calibri" pitchFamily="34" charset="0"/>
                <a:ea typeface="Calibri" pitchFamily="34" charset="-122"/>
                <a:cs typeface="Calibri" pitchFamily="34" charset="-120"/>
              </a:rPr>
              <a:t>Inserire nei prompt solo le informazioni strettamente necessarie: mai nomi, classi o dati sensibili se non indispensabile.</a:t>
            </a:r>
            <a:endParaRPr lang="en-US" sz="788" dirty="0">
              <a:solidFill>
                <a:prstClr val="black"/>
              </a:solidFill>
              <a:latin typeface="Calibri" panose="020F0502020204030204"/>
            </a:endParaRPr>
          </a:p>
        </p:txBody>
      </p:sp>
      <p:sp>
        <p:nvSpPr>
          <p:cNvPr id="15" name="Shape 11"/>
          <p:cNvSpPr/>
          <p:nvPr/>
        </p:nvSpPr>
        <p:spPr>
          <a:xfrm>
            <a:off x="480060" y="3017520"/>
            <a:ext cx="3920376" cy="1131570"/>
          </a:xfrm>
          <a:prstGeom prst="roundRect">
            <a:avLst>
              <a:gd name="adj" fmla="val 6061"/>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6" name="Shape 12"/>
          <p:cNvSpPr/>
          <p:nvPr/>
        </p:nvSpPr>
        <p:spPr>
          <a:xfrm>
            <a:off x="651510" y="3168396"/>
            <a:ext cx="397764" cy="397764"/>
          </a:xfrm>
          <a:prstGeom prst="ellipse">
            <a:avLst/>
          </a:prstGeom>
          <a:solidFill>
            <a:srgbClr val="0E2841"/>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715153" y="3232039"/>
            <a:ext cx="270479" cy="270479"/>
          </a:xfrm>
          <a:prstGeom prst="rect">
            <a:avLst/>
          </a:prstGeom>
        </p:spPr>
      </p:pic>
      <p:sp>
        <p:nvSpPr>
          <p:cNvPr id="18" name="Text 13"/>
          <p:cNvSpPr/>
          <p:nvPr/>
        </p:nvSpPr>
        <p:spPr>
          <a:xfrm>
            <a:off x="1165860" y="3140964"/>
            <a:ext cx="3063126" cy="274320"/>
          </a:xfrm>
          <a:prstGeom prst="rect">
            <a:avLst/>
          </a:prstGeom>
          <a:noFill/>
          <a:ln/>
        </p:spPr>
        <p:txBody>
          <a:bodyPr wrap="square" lIns="0" tIns="0" rIns="0" bIns="0" rtlCol="0" anchor="ctr"/>
          <a:lstStyle/>
          <a:p>
            <a:pPr defTabSz="685800"/>
            <a:r>
              <a:rPr lang="en-US" sz="938" b="1" dirty="0">
                <a:solidFill>
                  <a:srgbClr val="0E2841"/>
                </a:solidFill>
                <a:latin typeface="Cambria" pitchFamily="34" charset="0"/>
                <a:ea typeface="Cambria" pitchFamily="34" charset="-122"/>
                <a:cs typeface="Cambria" pitchFamily="34" charset="-120"/>
              </a:rPr>
              <a:t>Attenzione agli strumenti gratuiti</a:t>
            </a:r>
            <a:endParaRPr lang="en-US" sz="938" dirty="0">
              <a:solidFill>
                <a:prstClr val="black"/>
              </a:solidFill>
              <a:latin typeface="Calibri" panose="020F0502020204030204"/>
            </a:endParaRPr>
          </a:p>
        </p:txBody>
      </p:sp>
      <p:sp>
        <p:nvSpPr>
          <p:cNvPr id="19" name="Text 14"/>
          <p:cNvSpPr/>
          <p:nvPr/>
        </p:nvSpPr>
        <p:spPr>
          <a:xfrm>
            <a:off x="1165860" y="3415284"/>
            <a:ext cx="3063126" cy="685800"/>
          </a:xfrm>
          <a:prstGeom prst="rect">
            <a:avLst/>
          </a:prstGeom>
          <a:noFill/>
          <a:ln/>
        </p:spPr>
        <p:txBody>
          <a:bodyPr wrap="square" lIns="0" tIns="0" rIns="0" bIns="0" rtlCol="0" anchor="ctr"/>
          <a:lstStyle/>
          <a:p>
            <a:pPr defTabSz="685800">
              <a:lnSpc>
                <a:spcPct val="120000"/>
              </a:lnSpc>
            </a:pPr>
            <a:r>
              <a:rPr lang="en-US" sz="788" dirty="0">
                <a:solidFill>
                  <a:srgbClr val="5C6B7A"/>
                </a:solidFill>
                <a:latin typeface="Calibri" pitchFamily="34" charset="0"/>
                <a:ea typeface="Calibri" pitchFamily="34" charset="-122"/>
                <a:cs typeface="Calibri" pitchFamily="34" charset="-120"/>
              </a:rPr>
              <a:t>Verificare se i testi inseriti possono essere usati per addestrare il modello: leggere sempre i termini di servizio.</a:t>
            </a:r>
            <a:endParaRPr lang="en-US" sz="788" dirty="0">
              <a:solidFill>
                <a:prstClr val="black"/>
              </a:solidFill>
              <a:latin typeface="Calibri" panose="020F0502020204030204"/>
            </a:endParaRPr>
          </a:p>
        </p:txBody>
      </p:sp>
      <p:sp>
        <p:nvSpPr>
          <p:cNvPr id="20" name="Shape 15"/>
          <p:cNvSpPr/>
          <p:nvPr/>
        </p:nvSpPr>
        <p:spPr>
          <a:xfrm>
            <a:off x="4743336" y="3017520"/>
            <a:ext cx="3920376" cy="1131570"/>
          </a:xfrm>
          <a:prstGeom prst="roundRect">
            <a:avLst>
              <a:gd name="adj" fmla="val 6061"/>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21" name="Shape 16"/>
          <p:cNvSpPr/>
          <p:nvPr/>
        </p:nvSpPr>
        <p:spPr>
          <a:xfrm>
            <a:off x="4914786" y="3168396"/>
            <a:ext cx="397764" cy="397764"/>
          </a:xfrm>
          <a:prstGeom prst="ellipse">
            <a:avLst/>
          </a:prstGeom>
          <a:solidFill>
            <a:srgbClr val="0E2841"/>
          </a:solidFill>
          <a:ln/>
        </p:spPr>
        <p:txBody>
          <a:bodyPr/>
          <a:lstStyle/>
          <a:p>
            <a:endParaRPr lang="it-IT"/>
          </a:p>
        </p:txBody>
      </p:sp>
      <p:pic>
        <p:nvPicPr>
          <p:cNvPr id="22" name="Image 3" descr="preencoded.png"/>
          <p:cNvPicPr>
            <a:picLocks noChangeAspect="1"/>
          </p:cNvPicPr>
          <p:nvPr/>
        </p:nvPicPr>
        <p:blipFill>
          <a:blip r:embed="rId7"/>
          <a:stretch>
            <a:fillRect/>
          </a:stretch>
        </p:blipFill>
        <p:spPr>
          <a:xfrm>
            <a:off x="4978429" y="3232039"/>
            <a:ext cx="270479" cy="270479"/>
          </a:xfrm>
          <a:prstGeom prst="rect">
            <a:avLst/>
          </a:prstGeom>
        </p:spPr>
      </p:pic>
      <p:sp>
        <p:nvSpPr>
          <p:cNvPr id="23" name="Text 17"/>
          <p:cNvSpPr/>
          <p:nvPr/>
        </p:nvSpPr>
        <p:spPr>
          <a:xfrm>
            <a:off x="5429136" y="3140964"/>
            <a:ext cx="3063126" cy="274320"/>
          </a:xfrm>
          <a:prstGeom prst="rect">
            <a:avLst/>
          </a:prstGeom>
          <a:noFill/>
          <a:ln/>
        </p:spPr>
        <p:txBody>
          <a:bodyPr wrap="square" lIns="0" tIns="0" rIns="0" bIns="0" rtlCol="0" anchor="ctr"/>
          <a:lstStyle/>
          <a:p>
            <a:pPr defTabSz="685800"/>
            <a:r>
              <a:rPr lang="en-US" sz="938" b="1" dirty="0">
                <a:solidFill>
                  <a:srgbClr val="0E2841"/>
                </a:solidFill>
                <a:latin typeface="Cambria" pitchFamily="34" charset="0"/>
                <a:ea typeface="Cambria" pitchFamily="34" charset="-122"/>
                <a:cs typeface="Cambria" pitchFamily="34" charset="-120"/>
              </a:rPr>
              <a:t>Base giuridica e consenso</a:t>
            </a:r>
            <a:endParaRPr lang="en-US" sz="938" dirty="0">
              <a:solidFill>
                <a:prstClr val="black"/>
              </a:solidFill>
              <a:latin typeface="Calibri" panose="020F0502020204030204"/>
            </a:endParaRPr>
          </a:p>
        </p:txBody>
      </p:sp>
      <p:sp>
        <p:nvSpPr>
          <p:cNvPr id="24" name="Text 18"/>
          <p:cNvSpPr/>
          <p:nvPr/>
        </p:nvSpPr>
        <p:spPr>
          <a:xfrm>
            <a:off x="5429136" y="3415284"/>
            <a:ext cx="3063126" cy="685800"/>
          </a:xfrm>
          <a:prstGeom prst="rect">
            <a:avLst/>
          </a:prstGeom>
          <a:noFill/>
          <a:ln/>
        </p:spPr>
        <p:txBody>
          <a:bodyPr wrap="square" lIns="0" tIns="0" rIns="0" bIns="0" rtlCol="0" anchor="ctr"/>
          <a:lstStyle/>
          <a:p>
            <a:pPr defTabSz="685800">
              <a:lnSpc>
                <a:spcPct val="120000"/>
              </a:lnSpc>
            </a:pPr>
            <a:r>
              <a:rPr lang="en-US" sz="788" dirty="0">
                <a:solidFill>
                  <a:srgbClr val="5C6B7A"/>
                </a:solidFill>
                <a:latin typeface="Calibri" pitchFamily="34" charset="0"/>
                <a:ea typeface="Calibri" pitchFamily="34" charset="-122"/>
                <a:cs typeface="Calibri" pitchFamily="34" charset="-120"/>
              </a:rPr>
              <a:t>Verificare con la propria istituzione la base giuridica per l'uso di strumenti di IA con dati scolastici.</a:t>
            </a:r>
            <a:endParaRPr lang="en-US" sz="788" dirty="0">
              <a:solidFill>
                <a:prstClr val="black"/>
              </a:solidFill>
              <a:latin typeface="Calibri" panose="020F0502020204030204"/>
            </a:endParaRPr>
          </a:p>
        </p:txBody>
      </p:sp>
      <p:sp>
        <p:nvSpPr>
          <p:cNvPr id="25" name="Text 19"/>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14 / 20</a:t>
            </a:r>
            <a:endParaRPr lang="en-US" sz="750"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867537"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867537"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TRASPARENZA</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Il problema della scatola nera</a:t>
            </a:r>
            <a:endParaRPr lang="en-US" sz="2100" dirty="0">
              <a:solidFill>
                <a:prstClr val="black"/>
              </a:solidFill>
              <a:latin typeface="Calibri" panose="020F0502020204030204"/>
            </a:endParaRPr>
          </a:p>
        </p:txBody>
      </p:sp>
      <p:sp>
        <p:nvSpPr>
          <p:cNvPr id="5" name="Text 3"/>
          <p:cNvSpPr/>
          <p:nvPr/>
        </p:nvSpPr>
        <p:spPr>
          <a:xfrm>
            <a:off x="480060" y="1714500"/>
            <a:ext cx="3840480" cy="1440180"/>
          </a:xfrm>
          <a:prstGeom prst="rect">
            <a:avLst/>
          </a:prstGeom>
          <a:noFill/>
          <a:ln/>
        </p:spPr>
        <p:txBody>
          <a:bodyPr wrap="square" lIns="0" tIns="0" rIns="0" bIns="0" rtlCol="0" anchor="ctr"/>
          <a:lstStyle/>
          <a:p>
            <a:pPr defTabSz="685800">
              <a:lnSpc>
                <a:spcPct val="130000"/>
              </a:lnSpc>
            </a:pPr>
            <a:r>
              <a:rPr lang="en-US" sz="1050" dirty="0">
                <a:solidFill>
                  <a:srgbClr val="16213E"/>
                </a:solidFill>
                <a:latin typeface="Calibri" pitchFamily="34" charset="0"/>
                <a:ea typeface="Calibri" pitchFamily="34" charset="-122"/>
                <a:cs typeface="Calibri" pitchFamily="34" charset="-120"/>
              </a:rPr>
              <a:t>Molti sistemi di IA, in particolare i modelli generativi, non spiegano in modo semplice il percorso che li porta da un input a un output. Questo rende difficile capire perché un sistema abbia prodotto un certo risultato — e quindi correggerlo.</a:t>
            </a:r>
            <a:endParaRPr lang="en-US" sz="1050" dirty="0">
              <a:solidFill>
                <a:prstClr val="black"/>
              </a:solidFill>
              <a:latin typeface="Calibri" panose="020F0502020204030204"/>
            </a:endParaRPr>
          </a:p>
        </p:txBody>
      </p:sp>
      <p:sp>
        <p:nvSpPr>
          <p:cNvPr id="6" name="Shape 4"/>
          <p:cNvSpPr/>
          <p:nvPr/>
        </p:nvSpPr>
        <p:spPr>
          <a:xfrm>
            <a:off x="480060" y="3257550"/>
            <a:ext cx="3840480" cy="925830"/>
          </a:xfrm>
          <a:prstGeom prst="roundRect">
            <a:avLst>
              <a:gd name="adj" fmla="val 7407"/>
            </a:avLst>
          </a:prstGeom>
          <a:solidFill>
            <a:srgbClr val="F3F6FA"/>
          </a:solidFill>
          <a:ln/>
        </p:spPr>
        <p:txBody>
          <a:bodyPr/>
          <a:lstStyle/>
          <a:p>
            <a:endParaRPr lang="it-IT"/>
          </a:p>
        </p:txBody>
      </p:sp>
      <p:sp>
        <p:nvSpPr>
          <p:cNvPr id="7" name="Shape 5"/>
          <p:cNvSpPr/>
          <p:nvPr/>
        </p:nvSpPr>
        <p:spPr>
          <a:xfrm>
            <a:off x="630936" y="3380994"/>
            <a:ext cx="397764" cy="397764"/>
          </a:xfrm>
          <a:prstGeom prst="ellipse">
            <a:avLst/>
          </a:prstGeom>
          <a:solidFill>
            <a:srgbClr val="FF9000"/>
          </a:solidFill>
          <a:ln/>
        </p:spPr>
        <p:txBody>
          <a:bodyPr/>
          <a:lstStyle/>
          <a:p>
            <a:endParaRPr lang="it-IT"/>
          </a:p>
        </p:txBody>
      </p:sp>
      <p:pic>
        <p:nvPicPr>
          <p:cNvPr id="8" name="Image 0" descr="preencoded.png"/>
          <p:cNvPicPr>
            <a:picLocks noChangeAspect="1"/>
          </p:cNvPicPr>
          <p:nvPr/>
        </p:nvPicPr>
        <p:blipFill>
          <a:blip r:embed="rId4"/>
          <a:stretch>
            <a:fillRect/>
          </a:stretch>
        </p:blipFill>
        <p:spPr>
          <a:xfrm>
            <a:off x="694579" y="3444637"/>
            <a:ext cx="270479" cy="270479"/>
          </a:xfrm>
          <a:prstGeom prst="rect">
            <a:avLst/>
          </a:prstGeom>
        </p:spPr>
      </p:pic>
      <p:sp>
        <p:nvSpPr>
          <p:cNvPr id="9" name="Text 6"/>
          <p:cNvSpPr/>
          <p:nvPr/>
        </p:nvSpPr>
        <p:spPr>
          <a:xfrm>
            <a:off x="1165860" y="3257550"/>
            <a:ext cx="2983230" cy="925830"/>
          </a:xfrm>
          <a:prstGeom prst="rect">
            <a:avLst/>
          </a:prstGeom>
          <a:noFill/>
          <a:ln/>
        </p:spPr>
        <p:txBody>
          <a:bodyPr wrap="square" lIns="0" tIns="0" rIns="0" bIns="0" rtlCol="0" anchor="ctr"/>
          <a:lstStyle/>
          <a:p>
            <a:pPr defTabSz="685800">
              <a:lnSpc>
                <a:spcPct val="120000"/>
              </a:lnSpc>
            </a:pPr>
            <a:r>
              <a:rPr lang="en-US" sz="863" i="1" dirty="0">
                <a:solidFill>
                  <a:srgbClr val="0E2841"/>
                </a:solidFill>
                <a:latin typeface="Calibri" pitchFamily="34" charset="0"/>
                <a:ea typeface="Calibri" pitchFamily="34" charset="-122"/>
                <a:cs typeface="Calibri" pitchFamily="34" charset="-120"/>
              </a:rPr>
              <a:t>Nella didattica: chiedere sempre "come ha generato questa risposta?" è un esercizio di pensiero critico utile anche agli studenti.</a:t>
            </a:r>
            <a:endParaRPr lang="en-US" sz="863" dirty="0">
              <a:solidFill>
                <a:prstClr val="black"/>
              </a:solidFill>
              <a:latin typeface="Calibri" panose="020F0502020204030204"/>
            </a:endParaRPr>
          </a:p>
        </p:txBody>
      </p:sp>
      <p:sp>
        <p:nvSpPr>
          <p:cNvPr id="10" name="Shape 7"/>
          <p:cNvSpPr/>
          <p:nvPr/>
        </p:nvSpPr>
        <p:spPr>
          <a:xfrm>
            <a:off x="4869180" y="2263140"/>
            <a:ext cx="1127684" cy="891540"/>
          </a:xfrm>
          <a:prstGeom prst="roundRect">
            <a:avLst>
              <a:gd name="adj" fmla="val 7692"/>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6202603" y="2263140"/>
            <a:ext cx="1127684" cy="891540"/>
          </a:xfrm>
          <a:prstGeom prst="roundRect">
            <a:avLst>
              <a:gd name="adj" fmla="val 7692"/>
            </a:avLst>
          </a:prstGeom>
          <a:solidFill>
            <a:srgbClr val="0E2841"/>
          </a:solidFill>
          <a:ln/>
        </p:spPr>
        <p:txBody>
          <a:bodyPr/>
          <a:lstStyle/>
          <a:p>
            <a:endParaRPr lang="it-IT"/>
          </a:p>
        </p:txBody>
      </p:sp>
      <p:sp>
        <p:nvSpPr>
          <p:cNvPr id="12" name="Shape 9"/>
          <p:cNvSpPr/>
          <p:nvPr/>
        </p:nvSpPr>
        <p:spPr>
          <a:xfrm>
            <a:off x="7536028" y="2263140"/>
            <a:ext cx="1127684" cy="891540"/>
          </a:xfrm>
          <a:prstGeom prst="roundRect">
            <a:avLst>
              <a:gd name="adj" fmla="val 7692"/>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3" name="Shape 10"/>
          <p:cNvSpPr/>
          <p:nvPr/>
        </p:nvSpPr>
        <p:spPr>
          <a:xfrm>
            <a:off x="5244427" y="2400300"/>
            <a:ext cx="377190" cy="377190"/>
          </a:xfrm>
          <a:prstGeom prst="ellipse">
            <a:avLst/>
          </a:prstGeom>
          <a:solidFill>
            <a:srgbClr val="0E2841"/>
          </a:solidFill>
          <a:ln/>
        </p:spPr>
        <p:txBody>
          <a:bodyPr/>
          <a:lstStyle/>
          <a:p>
            <a:endParaRPr lang="it-IT"/>
          </a:p>
        </p:txBody>
      </p:sp>
      <p:pic>
        <p:nvPicPr>
          <p:cNvPr id="14" name="Image 1" descr="preencoded.png"/>
          <p:cNvPicPr>
            <a:picLocks noChangeAspect="1"/>
          </p:cNvPicPr>
          <p:nvPr/>
        </p:nvPicPr>
        <p:blipFill>
          <a:blip r:embed="rId5"/>
          <a:stretch>
            <a:fillRect/>
          </a:stretch>
        </p:blipFill>
        <p:spPr>
          <a:xfrm>
            <a:off x="5304777" y="2460650"/>
            <a:ext cx="256490" cy="256490"/>
          </a:xfrm>
          <a:prstGeom prst="rect">
            <a:avLst/>
          </a:prstGeom>
        </p:spPr>
      </p:pic>
      <p:sp>
        <p:nvSpPr>
          <p:cNvPr id="15" name="Text 11"/>
          <p:cNvSpPr/>
          <p:nvPr/>
        </p:nvSpPr>
        <p:spPr>
          <a:xfrm>
            <a:off x="4869180" y="2846070"/>
            <a:ext cx="1127684" cy="240030"/>
          </a:xfrm>
          <a:prstGeom prst="rect">
            <a:avLst/>
          </a:prstGeom>
          <a:noFill/>
          <a:ln/>
        </p:spPr>
        <p:txBody>
          <a:bodyPr wrap="square" lIns="0" tIns="0" rIns="0" bIns="0" rtlCol="0" anchor="ctr"/>
          <a:lstStyle/>
          <a:p>
            <a:pPr algn="ctr" defTabSz="685800"/>
            <a:r>
              <a:rPr lang="en-US" sz="900" b="1" dirty="0">
                <a:solidFill>
                  <a:srgbClr val="0E2841"/>
                </a:solidFill>
                <a:latin typeface="Calibri" pitchFamily="34" charset="0"/>
                <a:ea typeface="Calibri" pitchFamily="34" charset="-122"/>
                <a:cs typeface="Calibri" pitchFamily="34" charset="-120"/>
              </a:rPr>
              <a:t>Input</a:t>
            </a:r>
            <a:endParaRPr lang="en-US" sz="900" dirty="0">
              <a:solidFill>
                <a:prstClr val="black"/>
              </a:solidFill>
              <a:latin typeface="Calibri" panose="020F0502020204030204"/>
            </a:endParaRPr>
          </a:p>
        </p:txBody>
      </p:sp>
      <p:sp>
        <p:nvSpPr>
          <p:cNvPr id="16" name="Shape 12"/>
          <p:cNvSpPr/>
          <p:nvPr/>
        </p:nvSpPr>
        <p:spPr>
          <a:xfrm>
            <a:off x="5996864" y="2708910"/>
            <a:ext cx="205740" cy="0"/>
          </a:xfrm>
          <a:prstGeom prst="line">
            <a:avLst/>
          </a:prstGeom>
          <a:noFill/>
          <a:ln w="19050">
            <a:solidFill>
              <a:srgbClr val="5C6B7A"/>
            </a:solidFill>
            <a:prstDash val="solid"/>
          </a:ln>
        </p:spPr>
        <p:txBody>
          <a:bodyPr/>
          <a:lstStyle/>
          <a:p>
            <a:endParaRPr lang="it-IT"/>
          </a:p>
        </p:txBody>
      </p:sp>
      <p:sp>
        <p:nvSpPr>
          <p:cNvPr id="17" name="Shape 13"/>
          <p:cNvSpPr/>
          <p:nvPr/>
        </p:nvSpPr>
        <p:spPr>
          <a:xfrm>
            <a:off x="6577851" y="2400300"/>
            <a:ext cx="377190" cy="377190"/>
          </a:xfrm>
          <a:prstGeom prst="ellipse">
            <a:avLst/>
          </a:prstGeom>
          <a:solidFill>
            <a:srgbClr val="1B3A6B"/>
          </a:solidFill>
          <a:ln/>
        </p:spPr>
        <p:txBody>
          <a:bodyPr/>
          <a:lstStyle/>
          <a:p>
            <a:endParaRPr lang="it-IT"/>
          </a:p>
        </p:txBody>
      </p:sp>
      <p:pic>
        <p:nvPicPr>
          <p:cNvPr id="18" name="Image 2" descr="preencoded.png"/>
          <p:cNvPicPr>
            <a:picLocks noChangeAspect="1"/>
          </p:cNvPicPr>
          <p:nvPr/>
        </p:nvPicPr>
        <p:blipFill>
          <a:blip r:embed="rId6"/>
          <a:stretch>
            <a:fillRect/>
          </a:stretch>
        </p:blipFill>
        <p:spPr>
          <a:xfrm>
            <a:off x="6638201" y="2460650"/>
            <a:ext cx="256490" cy="256490"/>
          </a:xfrm>
          <a:prstGeom prst="rect">
            <a:avLst/>
          </a:prstGeom>
        </p:spPr>
      </p:pic>
      <p:sp>
        <p:nvSpPr>
          <p:cNvPr id="19" name="Text 14"/>
          <p:cNvSpPr/>
          <p:nvPr/>
        </p:nvSpPr>
        <p:spPr>
          <a:xfrm>
            <a:off x="6202603" y="2846070"/>
            <a:ext cx="1127684" cy="240030"/>
          </a:xfrm>
          <a:prstGeom prst="rect">
            <a:avLst/>
          </a:prstGeom>
          <a:noFill/>
          <a:ln/>
        </p:spPr>
        <p:txBody>
          <a:bodyPr wrap="square" lIns="0" tIns="0" rIns="0" bIns="0" rtlCol="0" anchor="ctr"/>
          <a:lstStyle/>
          <a:p>
            <a:pPr algn="ctr" defTabSz="685800"/>
            <a:r>
              <a:rPr lang="en-US" sz="900" b="1" dirty="0">
                <a:solidFill>
                  <a:srgbClr val="FFFFFF"/>
                </a:solidFill>
                <a:latin typeface="Calibri" pitchFamily="34" charset="0"/>
                <a:ea typeface="Calibri" pitchFamily="34" charset="-122"/>
                <a:cs typeface="Calibri" pitchFamily="34" charset="-120"/>
              </a:rPr>
              <a:t>?</a:t>
            </a:r>
            <a:endParaRPr lang="en-US" sz="900" dirty="0">
              <a:solidFill>
                <a:prstClr val="black"/>
              </a:solidFill>
              <a:latin typeface="Calibri" panose="020F0502020204030204"/>
            </a:endParaRPr>
          </a:p>
        </p:txBody>
      </p:sp>
      <p:sp>
        <p:nvSpPr>
          <p:cNvPr id="20" name="Shape 15"/>
          <p:cNvSpPr/>
          <p:nvPr/>
        </p:nvSpPr>
        <p:spPr>
          <a:xfrm>
            <a:off x="7330288" y="2708910"/>
            <a:ext cx="205740" cy="0"/>
          </a:xfrm>
          <a:prstGeom prst="line">
            <a:avLst/>
          </a:prstGeom>
          <a:noFill/>
          <a:ln w="19050">
            <a:solidFill>
              <a:srgbClr val="5C6B7A"/>
            </a:solidFill>
            <a:prstDash val="solid"/>
          </a:ln>
        </p:spPr>
        <p:txBody>
          <a:bodyPr/>
          <a:lstStyle/>
          <a:p>
            <a:endParaRPr lang="it-IT"/>
          </a:p>
        </p:txBody>
      </p:sp>
      <p:sp>
        <p:nvSpPr>
          <p:cNvPr id="21" name="Shape 16"/>
          <p:cNvSpPr/>
          <p:nvPr/>
        </p:nvSpPr>
        <p:spPr>
          <a:xfrm>
            <a:off x="7911275" y="2400300"/>
            <a:ext cx="377190" cy="377190"/>
          </a:xfrm>
          <a:prstGeom prst="ellipse">
            <a:avLst/>
          </a:prstGeom>
          <a:solidFill>
            <a:srgbClr val="B3261E"/>
          </a:solidFill>
          <a:ln/>
        </p:spPr>
        <p:txBody>
          <a:bodyPr/>
          <a:lstStyle/>
          <a:p>
            <a:endParaRPr lang="it-IT"/>
          </a:p>
        </p:txBody>
      </p:sp>
      <p:pic>
        <p:nvPicPr>
          <p:cNvPr id="22" name="Image 3" descr="preencoded.png"/>
          <p:cNvPicPr>
            <a:picLocks noChangeAspect="1"/>
          </p:cNvPicPr>
          <p:nvPr/>
        </p:nvPicPr>
        <p:blipFill>
          <a:blip r:embed="rId7"/>
          <a:stretch>
            <a:fillRect/>
          </a:stretch>
        </p:blipFill>
        <p:spPr>
          <a:xfrm>
            <a:off x="7971625" y="2460650"/>
            <a:ext cx="256490" cy="256490"/>
          </a:xfrm>
          <a:prstGeom prst="rect">
            <a:avLst/>
          </a:prstGeom>
        </p:spPr>
      </p:pic>
      <p:sp>
        <p:nvSpPr>
          <p:cNvPr id="23" name="Text 17"/>
          <p:cNvSpPr/>
          <p:nvPr/>
        </p:nvSpPr>
        <p:spPr>
          <a:xfrm>
            <a:off x="7536028" y="2846070"/>
            <a:ext cx="1127684" cy="240030"/>
          </a:xfrm>
          <a:prstGeom prst="rect">
            <a:avLst/>
          </a:prstGeom>
          <a:noFill/>
          <a:ln/>
        </p:spPr>
        <p:txBody>
          <a:bodyPr wrap="square" lIns="0" tIns="0" rIns="0" bIns="0" rtlCol="0" anchor="ctr"/>
          <a:lstStyle/>
          <a:p>
            <a:pPr algn="ctr" defTabSz="685800"/>
            <a:r>
              <a:rPr lang="en-US" sz="900" b="1" dirty="0">
                <a:solidFill>
                  <a:srgbClr val="0E2841"/>
                </a:solidFill>
                <a:latin typeface="Calibri" pitchFamily="34" charset="0"/>
                <a:ea typeface="Calibri" pitchFamily="34" charset="-122"/>
                <a:cs typeface="Calibri" pitchFamily="34" charset="-120"/>
              </a:rPr>
              <a:t>Output</a:t>
            </a:r>
            <a:endParaRPr lang="en-US" sz="900" dirty="0">
              <a:solidFill>
                <a:prstClr val="black"/>
              </a:solidFill>
              <a:latin typeface="Calibri" panose="020F0502020204030204"/>
            </a:endParaRPr>
          </a:p>
        </p:txBody>
      </p:sp>
      <p:sp>
        <p:nvSpPr>
          <p:cNvPr id="24" name="Text 18"/>
          <p:cNvSpPr/>
          <p:nvPr/>
        </p:nvSpPr>
        <p:spPr>
          <a:xfrm>
            <a:off x="4869181" y="3429000"/>
            <a:ext cx="3794531" cy="548640"/>
          </a:xfrm>
          <a:prstGeom prst="rect">
            <a:avLst/>
          </a:prstGeom>
          <a:noFill/>
          <a:ln/>
        </p:spPr>
        <p:txBody>
          <a:bodyPr wrap="square" lIns="0" tIns="0" rIns="0" bIns="0" rtlCol="0" anchor="ctr"/>
          <a:lstStyle/>
          <a:p>
            <a:pPr algn="ctr" defTabSz="685800">
              <a:lnSpc>
                <a:spcPct val="120000"/>
              </a:lnSpc>
            </a:pPr>
            <a:r>
              <a:rPr lang="en-US" sz="825" i="1" dirty="0">
                <a:solidFill>
                  <a:srgbClr val="5C6B7A"/>
                </a:solidFill>
                <a:latin typeface="Calibri" pitchFamily="34" charset="0"/>
                <a:ea typeface="Calibri" pitchFamily="34" charset="-122"/>
                <a:cs typeface="Calibri" pitchFamily="34" charset="-120"/>
              </a:rPr>
              <a:t>Scatola nera: l'IA generativa raramente spiega il proprio ragionamento interno.</a:t>
            </a:r>
            <a:endParaRPr lang="en-US" sz="825" dirty="0">
              <a:solidFill>
                <a:prstClr val="black"/>
              </a:solidFill>
              <a:latin typeface="Calibri" panose="020F0502020204030204"/>
            </a:endParaRPr>
          </a:p>
        </p:txBody>
      </p:sp>
      <p:sp>
        <p:nvSpPr>
          <p:cNvPr id="25" name="Text 19"/>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15 / 20</a:t>
            </a:r>
            <a:endParaRPr lang="en-US" sz="750"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E2841"/>
        </a:solidFill>
        <a:effectLst/>
      </p:bgPr>
    </p:bg>
    <p:spTree>
      <p:nvGrpSpPr>
        <p:cNvPr id="1" name=""/>
        <p:cNvGrpSpPr/>
        <p:nvPr/>
      </p:nvGrpSpPr>
      <p:grpSpPr>
        <a:xfrm>
          <a:off x="0" y="0"/>
          <a:ext cx="0" cy="0"/>
          <a:chOff x="0" y="0"/>
          <a:chExt cx="0" cy="0"/>
        </a:xfrm>
      </p:grpSpPr>
      <p:sp>
        <p:nvSpPr>
          <p:cNvPr id="2" name="Shape 0"/>
          <p:cNvSpPr/>
          <p:nvPr/>
        </p:nvSpPr>
        <p:spPr>
          <a:xfrm>
            <a:off x="6720840" y="-1577340"/>
            <a:ext cx="4251960" cy="4251960"/>
          </a:xfrm>
          <a:prstGeom prst="ellipse">
            <a:avLst/>
          </a:prstGeom>
          <a:solidFill>
            <a:srgbClr val="1B3A6B"/>
          </a:solidFill>
          <a:ln/>
        </p:spPr>
        <p:txBody>
          <a:bodyPr/>
          <a:lstStyle/>
          <a:p>
            <a:endParaRPr lang="it-IT"/>
          </a:p>
        </p:txBody>
      </p:sp>
      <p:sp>
        <p:nvSpPr>
          <p:cNvPr id="3" name="Shape 1"/>
          <p:cNvSpPr/>
          <p:nvPr/>
        </p:nvSpPr>
        <p:spPr>
          <a:xfrm>
            <a:off x="-1645920" y="3429000"/>
            <a:ext cx="3429000" cy="3429000"/>
          </a:xfrm>
          <a:prstGeom prst="ellipse">
            <a:avLst/>
          </a:prstGeom>
          <a:solidFill>
            <a:srgbClr val="1B3A6B"/>
          </a:solidFill>
          <a:ln/>
        </p:spPr>
        <p:txBody>
          <a:bodyPr/>
          <a:lstStyle/>
          <a:p>
            <a:endParaRPr lang="it-IT"/>
          </a:p>
        </p:txBody>
      </p:sp>
      <p:sp>
        <p:nvSpPr>
          <p:cNvPr id="4" name="Shape 2"/>
          <p:cNvSpPr/>
          <p:nvPr/>
        </p:nvSpPr>
        <p:spPr>
          <a:xfrm>
            <a:off x="480060" y="685800"/>
            <a:ext cx="1062990" cy="233172"/>
          </a:xfrm>
          <a:prstGeom prst="roundRect">
            <a:avLst>
              <a:gd name="adj" fmla="val 50000"/>
            </a:avLst>
          </a:prstGeom>
          <a:solidFill>
            <a:srgbClr val="1B3A6B"/>
          </a:solidFill>
          <a:ln/>
        </p:spPr>
        <p:txBody>
          <a:bodyPr/>
          <a:lstStyle/>
          <a:p>
            <a:endParaRPr lang="it-IT"/>
          </a:p>
        </p:txBody>
      </p:sp>
      <p:sp>
        <p:nvSpPr>
          <p:cNvPr id="5" name="Text 3"/>
          <p:cNvSpPr/>
          <p:nvPr/>
        </p:nvSpPr>
        <p:spPr>
          <a:xfrm>
            <a:off x="480060" y="685800"/>
            <a:ext cx="1062990"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RESPONSABILITÀ</a:t>
            </a:r>
            <a:endParaRPr lang="en-US" sz="825" dirty="0">
              <a:solidFill>
                <a:prstClr val="black"/>
              </a:solidFill>
              <a:latin typeface="Calibri" panose="020F0502020204030204"/>
            </a:endParaRPr>
          </a:p>
        </p:txBody>
      </p:sp>
      <p:sp>
        <p:nvSpPr>
          <p:cNvPr id="6" name="Text 4"/>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FFFFFF"/>
                </a:solidFill>
                <a:latin typeface="Cambria" pitchFamily="34" charset="0"/>
                <a:ea typeface="Cambria" pitchFamily="34" charset="-122"/>
                <a:cs typeface="Cambria" pitchFamily="34" charset="-120"/>
              </a:rPr>
              <a:t>Human in the loop: il giudizio resta umano</a:t>
            </a:r>
            <a:endParaRPr lang="en-US" sz="2100" dirty="0">
              <a:solidFill>
                <a:prstClr val="black"/>
              </a:solidFill>
              <a:latin typeface="Calibri" panose="020F0502020204030204"/>
            </a:endParaRPr>
          </a:p>
        </p:txBody>
      </p:sp>
      <p:sp>
        <p:nvSpPr>
          <p:cNvPr id="7" name="Text 5"/>
          <p:cNvSpPr/>
          <p:nvPr/>
        </p:nvSpPr>
        <p:spPr>
          <a:xfrm>
            <a:off x="480060" y="1714500"/>
            <a:ext cx="4320540" cy="1028700"/>
          </a:xfrm>
          <a:prstGeom prst="rect">
            <a:avLst/>
          </a:prstGeom>
          <a:noFill/>
          <a:ln/>
        </p:spPr>
        <p:txBody>
          <a:bodyPr wrap="square" lIns="0" tIns="0" rIns="0" bIns="0" rtlCol="0" anchor="ctr"/>
          <a:lstStyle/>
          <a:p>
            <a:pPr defTabSz="685800">
              <a:lnSpc>
                <a:spcPct val="130000"/>
              </a:lnSpc>
            </a:pPr>
            <a:r>
              <a:rPr lang="en-US" sz="1050" dirty="0">
                <a:solidFill>
                  <a:srgbClr val="D7E0EC"/>
                </a:solidFill>
                <a:latin typeface="Calibri" pitchFamily="34" charset="0"/>
                <a:ea typeface="Calibri" pitchFamily="34" charset="-122"/>
                <a:cs typeface="Calibri" pitchFamily="34" charset="-120"/>
              </a:rPr>
              <a:t>L'IA può proporre, suggerire, accelerare. Non può essere responsabile di una decisione pedagogica. La responsabilità professionale, etica e legale resta sempre del docente.</a:t>
            </a:r>
            <a:endParaRPr lang="en-US" sz="1050" dirty="0">
              <a:solidFill>
                <a:prstClr val="black"/>
              </a:solidFill>
              <a:latin typeface="Calibri" panose="020F0502020204030204"/>
            </a:endParaRPr>
          </a:p>
        </p:txBody>
      </p:sp>
      <p:sp>
        <p:nvSpPr>
          <p:cNvPr id="8" name="Text 6"/>
          <p:cNvSpPr/>
          <p:nvPr/>
        </p:nvSpPr>
        <p:spPr>
          <a:xfrm>
            <a:off x="480060" y="2743200"/>
            <a:ext cx="4320540" cy="1645920"/>
          </a:xfrm>
          <a:prstGeom prst="rect">
            <a:avLst/>
          </a:prstGeom>
          <a:noFill/>
          <a:ln/>
        </p:spPr>
        <p:txBody>
          <a:bodyPr wrap="square" lIns="0" tIns="0" rIns="0" bIns="0" rtlCol="0" anchor="ctr"/>
          <a:lstStyle/>
          <a:p>
            <a:pPr marL="257175" indent="-257175" defTabSz="685800">
              <a:lnSpc>
                <a:spcPct val="125000"/>
              </a:lnSpc>
              <a:spcAft>
                <a:spcPts val="1050"/>
              </a:spcAft>
              <a:buSzPct val="100000"/>
              <a:buFontTx/>
              <a:buChar char="•"/>
            </a:pPr>
            <a:r>
              <a:rPr lang="en-US" sz="975" dirty="0">
                <a:solidFill>
                  <a:srgbClr val="FFFFFF"/>
                </a:solidFill>
                <a:latin typeface="Calibri" pitchFamily="34" charset="0"/>
                <a:ea typeface="Calibri" pitchFamily="34" charset="-122"/>
                <a:cs typeface="Calibri" pitchFamily="34" charset="-120"/>
              </a:rPr>
              <a:t>L'IA supporta la preparazione di materiali, non sostituisce la progettazione didattica</a:t>
            </a:r>
            <a:endParaRPr lang="en-US" sz="975" dirty="0">
              <a:solidFill>
                <a:prstClr val="black"/>
              </a:solidFill>
              <a:latin typeface="Calibri" panose="020F0502020204030204"/>
            </a:endParaRPr>
          </a:p>
          <a:p>
            <a:pPr marL="257175" indent="-257175" defTabSz="685800">
              <a:lnSpc>
                <a:spcPct val="125000"/>
              </a:lnSpc>
              <a:spcAft>
                <a:spcPts val="1050"/>
              </a:spcAft>
              <a:buSzPct val="100000"/>
              <a:buFontTx/>
              <a:buChar char="•"/>
            </a:pPr>
            <a:r>
              <a:rPr lang="en-US" sz="975" dirty="0">
                <a:solidFill>
                  <a:srgbClr val="FFFFFF"/>
                </a:solidFill>
                <a:latin typeface="Calibri" pitchFamily="34" charset="0"/>
                <a:ea typeface="Calibri" pitchFamily="34" charset="-122"/>
                <a:cs typeface="Calibri" pitchFamily="34" charset="-120"/>
              </a:rPr>
              <a:t>Ogni output va sempre verificato prima di essere usato con gli studenti</a:t>
            </a:r>
            <a:endParaRPr lang="en-US" sz="975" dirty="0">
              <a:solidFill>
                <a:prstClr val="black"/>
              </a:solidFill>
              <a:latin typeface="Calibri" panose="020F0502020204030204"/>
            </a:endParaRPr>
          </a:p>
          <a:p>
            <a:pPr marL="257175" indent="-257175" defTabSz="685800">
              <a:lnSpc>
                <a:spcPct val="125000"/>
              </a:lnSpc>
              <a:spcAft>
                <a:spcPts val="1050"/>
              </a:spcAft>
              <a:buSzPct val="100000"/>
              <a:buFontTx/>
              <a:buChar char="•"/>
            </a:pPr>
            <a:r>
              <a:rPr lang="en-US" sz="975" dirty="0">
                <a:solidFill>
                  <a:srgbClr val="FFFFFF"/>
                </a:solidFill>
                <a:latin typeface="Calibri" pitchFamily="34" charset="0"/>
                <a:ea typeface="Calibri" pitchFamily="34" charset="-122"/>
                <a:cs typeface="Calibri" pitchFamily="34" charset="-120"/>
              </a:rPr>
              <a:t>La valutazione finale di uno studente non può essere automatizzata</a:t>
            </a:r>
            <a:endParaRPr lang="en-US" sz="975" dirty="0">
              <a:solidFill>
                <a:prstClr val="black"/>
              </a:solidFill>
              <a:latin typeface="Calibri" panose="020F0502020204030204"/>
            </a:endParaRPr>
          </a:p>
        </p:txBody>
      </p:sp>
      <p:sp>
        <p:nvSpPr>
          <p:cNvPr id="9" name="Shape 7"/>
          <p:cNvSpPr/>
          <p:nvPr/>
        </p:nvSpPr>
        <p:spPr>
          <a:xfrm>
            <a:off x="5486401" y="1714500"/>
            <a:ext cx="3177311" cy="2743200"/>
          </a:xfrm>
          <a:prstGeom prst="roundRect">
            <a:avLst>
              <a:gd name="adj" fmla="val 2500"/>
            </a:avLst>
          </a:prstGeom>
          <a:solidFill>
            <a:srgbClr val="1B3A6B"/>
          </a:solidFill>
          <a:ln/>
        </p:spPr>
        <p:txBody>
          <a:bodyPr/>
          <a:lstStyle/>
          <a:p>
            <a:endParaRPr lang="it-IT"/>
          </a:p>
        </p:txBody>
      </p:sp>
      <p:sp>
        <p:nvSpPr>
          <p:cNvPr id="10" name="Shape 8"/>
          <p:cNvSpPr/>
          <p:nvPr/>
        </p:nvSpPr>
        <p:spPr>
          <a:xfrm>
            <a:off x="5692140" y="1954530"/>
            <a:ext cx="397764" cy="397764"/>
          </a:xfrm>
          <a:prstGeom prst="ellipse">
            <a:avLst/>
          </a:prstGeom>
          <a:solidFill>
            <a:srgbClr val="0E2841"/>
          </a:solidFill>
          <a:ln/>
        </p:spPr>
        <p:txBody>
          <a:bodyPr/>
          <a:lstStyle/>
          <a:p>
            <a:endParaRPr lang="it-IT"/>
          </a:p>
        </p:txBody>
      </p:sp>
      <p:pic>
        <p:nvPicPr>
          <p:cNvPr id="11" name="Image 0" descr="preencoded.png"/>
          <p:cNvPicPr>
            <a:picLocks noChangeAspect="1"/>
          </p:cNvPicPr>
          <p:nvPr/>
        </p:nvPicPr>
        <p:blipFill>
          <a:blip r:embed="rId3"/>
          <a:stretch>
            <a:fillRect/>
          </a:stretch>
        </p:blipFill>
        <p:spPr>
          <a:xfrm>
            <a:off x="5755783" y="2018173"/>
            <a:ext cx="270479" cy="270479"/>
          </a:xfrm>
          <a:prstGeom prst="rect">
            <a:avLst/>
          </a:prstGeom>
        </p:spPr>
      </p:pic>
      <p:sp>
        <p:nvSpPr>
          <p:cNvPr id="12" name="Text 9"/>
          <p:cNvSpPr/>
          <p:nvPr/>
        </p:nvSpPr>
        <p:spPr>
          <a:xfrm>
            <a:off x="6206491" y="1954530"/>
            <a:ext cx="2251481" cy="397764"/>
          </a:xfrm>
          <a:prstGeom prst="rect">
            <a:avLst/>
          </a:prstGeom>
          <a:noFill/>
          <a:ln/>
        </p:spPr>
        <p:txBody>
          <a:bodyPr wrap="square" lIns="0" tIns="0" rIns="0" bIns="0" rtlCol="0" anchor="ctr"/>
          <a:lstStyle/>
          <a:p>
            <a:pPr defTabSz="685800"/>
            <a:r>
              <a:rPr lang="en-US" sz="975" b="1" dirty="0">
                <a:solidFill>
                  <a:srgbClr val="FFFFFF"/>
                </a:solidFill>
                <a:latin typeface="Calibri" pitchFamily="34" charset="0"/>
                <a:ea typeface="Calibri" pitchFamily="34" charset="-122"/>
                <a:cs typeface="Calibri" pitchFamily="34" charset="-120"/>
              </a:rPr>
              <a:t>IA propone</a:t>
            </a:r>
            <a:endParaRPr lang="en-US" sz="975" dirty="0">
              <a:solidFill>
                <a:prstClr val="black"/>
              </a:solidFill>
              <a:latin typeface="Calibri" panose="020F0502020204030204"/>
            </a:endParaRPr>
          </a:p>
        </p:txBody>
      </p:sp>
      <p:sp>
        <p:nvSpPr>
          <p:cNvPr id="13" name="Shape 10"/>
          <p:cNvSpPr/>
          <p:nvPr/>
        </p:nvSpPr>
        <p:spPr>
          <a:xfrm>
            <a:off x="5891022" y="2366010"/>
            <a:ext cx="0" cy="342900"/>
          </a:xfrm>
          <a:prstGeom prst="line">
            <a:avLst/>
          </a:prstGeom>
          <a:noFill/>
          <a:ln w="19050">
            <a:solidFill>
              <a:srgbClr val="8FA0BC"/>
            </a:solidFill>
            <a:prstDash val="dash"/>
          </a:ln>
        </p:spPr>
        <p:txBody>
          <a:bodyPr/>
          <a:lstStyle/>
          <a:p>
            <a:endParaRPr lang="it-IT"/>
          </a:p>
        </p:txBody>
      </p:sp>
      <p:sp>
        <p:nvSpPr>
          <p:cNvPr id="14" name="Shape 11"/>
          <p:cNvSpPr/>
          <p:nvPr/>
        </p:nvSpPr>
        <p:spPr>
          <a:xfrm>
            <a:off x="5692140" y="2708910"/>
            <a:ext cx="397764" cy="397764"/>
          </a:xfrm>
          <a:prstGeom prst="ellipse">
            <a:avLst/>
          </a:prstGeom>
          <a:solidFill>
            <a:srgbClr val="FF9000"/>
          </a:solidFill>
          <a:ln/>
        </p:spPr>
        <p:txBody>
          <a:bodyPr/>
          <a:lstStyle/>
          <a:p>
            <a:endParaRPr lang="it-IT"/>
          </a:p>
        </p:txBody>
      </p:sp>
      <p:pic>
        <p:nvPicPr>
          <p:cNvPr id="15" name="Image 1" descr="preencoded.png"/>
          <p:cNvPicPr>
            <a:picLocks noChangeAspect="1"/>
          </p:cNvPicPr>
          <p:nvPr/>
        </p:nvPicPr>
        <p:blipFill>
          <a:blip r:embed="rId4"/>
          <a:stretch>
            <a:fillRect/>
          </a:stretch>
        </p:blipFill>
        <p:spPr>
          <a:xfrm>
            <a:off x="5755783" y="2772553"/>
            <a:ext cx="270479" cy="270479"/>
          </a:xfrm>
          <a:prstGeom prst="rect">
            <a:avLst/>
          </a:prstGeom>
        </p:spPr>
      </p:pic>
      <p:sp>
        <p:nvSpPr>
          <p:cNvPr id="16" name="Text 12"/>
          <p:cNvSpPr/>
          <p:nvPr/>
        </p:nvSpPr>
        <p:spPr>
          <a:xfrm>
            <a:off x="6206491" y="2708910"/>
            <a:ext cx="2251481" cy="397764"/>
          </a:xfrm>
          <a:prstGeom prst="rect">
            <a:avLst/>
          </a:prstGeom>
          <a:noFill/>
          <a:ln/>
        </p:spPr>
        <p:txBody>
          <a:bodyPr wrap="square" lIns="0" tIns="0" rIns="0" bIns="0" rtlCol="0" anchor="ctr"/>
          <a:lstStyle/>
          <a:p>
            <a:pPr defTabSz="685800"/>
            <a:r>
              <a:rPr lang="en-US" sz="975" b="1" dirty="0">
                <a:solidFill>
                  <a:srgbClr val="FFFFFF"/>
                </a:solidFill>
                <a:latin typeface="Calibri" pitchFamily="34" charset="0"/>
                <a:ea typeface="Calibri" pitchFamily="34" charset="-122"/>
                <a:cs typeface="Calibri" pitchFamily="34" charset="-120"/>
              </a:rPr>
              <a:t>Docente verifica</a:t>
            </a:r>
            <a:endParaRPr lang="en-US" sz="975" dirty="0">
              <a:solidFill>
                <a:prstClr val="black"/>
              </a:solidFill>
              <a:latin typeface="Calibri" panose="020F0502020204030204"/>
            </a:endParaRPr>
          </a:p>
        </p:txBody>
      </p:sp>
      <p:sp>
        <p:nvSpPr>
          <p:cNvPr id="17" name="Shape 13"/>
          <p:cNvSpPr/>
          <p:nvPr/>
        </p:nvSpPr>
        <p:spPr>
          <a:xfrm>
            <a:off x="5891022" y="3120390"/>
            <a:ext cx="0" cy="342900"/>
          </a:xfrm>
          <a:prstGeom prst="line">
            <a:avLst/>
          </a:prstGeom>
          <a:noFill/>
          <a:ln w="19050">
            <a:solidFill>
              <a:srgbClr val="8FA0BC"/>
            </a:solidFill>
            <a:prstDash val="dash"/>
          </a:ln>
        </p:spPr>
        <p:txBody>
          <a:bodyPr/>
          <a:lstStyle/>
          <a:p>
            <a:endParaRPr lang="it-IT"/>
          </a:p>
        </p:txBody>
      </p:sp>
      <p:sp>
        <p:nvSpPr>
          <p:cNvPr id="18" name="Shape 14"/>
          <p:cNvSpPr/>
          <p:nvPr/>
        </p:nvSpPr>
        <p:spPr>
          <a:xfrm>
            <a:off x="5692140" y="3463290"/>
            <a:ext cx="397764" cy="397764"/>
          </a:xfrm>
          <a:prstGeom prst="ellipse">
            <a:avLst/>
          </a:prstGeom>
          <a:solidFill>
            <a:srgbClr val="0E2841"/>
          </a:solidFill>
          <a:ln/>
        </p:spPr>
        <p:txBody>
          <a:bodyPr/>
          <a:lstStyle/>
          <a:p>
            <a:endParaRPr lang="it-IT"/>
          </a:p>
        </p:txBody>
      </p:sp>
      <p:pic>
        <p:nvPicPr>
          <p:cNvPr id="19" name="Image 2" descr="preencoded.png"/>
          <p:cNvPicPr>
            <a:picLocks noChangeAspect="1"/>
          </p:cNvPicPr>
          <p:nvPr/>
        </p:nvPicPr>
        <p:blipFill>
          <a:blip r:embed="rId5"/>
          <a:stretch>
            <a:fillRect/>
          </a:stretch>
        </p:blipFill>
        <p:spPr>
          <a:xfrm>
            <a:off x="5755783" y="3526933"/>
            <a:ext cx="270479" cy="270479"/>
          </a:xfrm>
          <a:prstGeom prst="rect">
            <a:avLst/>
          </a:prstGeom>
        </p:spPr>
      </p:pic>
      <p:sp>
        <p:nvSpPr>
          <p:cNvPr id="20" name="Text 15"/>
          <p:cNvSpPr/>
          <p:nvPr/>
        </p:nvSpPr>
        <p:spPr>
          <a:xfrm>
            <a:off x="6206491" y="3463290"/>
            <a:ext cx="2251481" cy="397764"/>
          </a:xfrm>
          <a:prstGeom prst="rect">
            <a:avLst/>
          </a:prstGeom>
          <a:noFill/>
          <a:ln/>
        </p:spPr>
        <p:txBody>
          <a:bodyPr wrap="square" lIns="0" tIns="0" rIns="0" bIns="0" rtlCol="0" anchor="ctr"/>
          <a:lstStyle/>
          <a:p>
            <a:pPr defTabSz="685800"/>
            <a:r>
              <a:rPr lang="en-US" sz="975" b="1" dirty="0">
                <a:solidFill>
                  <a:srgbClr val="FFFFFF"/>
                </a:solidFill>
                <a:latin typeface="Calibri" pitchFamily="34" charset="0"/>
                <a:ea typeface="Calibri" pitchFamily="34" charset="-122"/>
                <a:cs typeface="Calibri" pitchFamily="34" charset="-120"/>
              </a:rPr>
              <a:t>Decisione umana</a:t>
            </a:r>
            <a:endParaRPr lang="en-US" sz="975" dirty="0">
              <a:solidFill>
                <a:prstClr val="black"/>
              </a:solidFill>
              <a:latin typeface="Calibri" panose="020F0502020204030204"/>
            </a:endParaRPr>
          </a:p>
        </p:txBody>
      </p:sp>
      <p:sp>
        <p:nvSpPr>
          <p:cNvPr id="21" name="Text 16"/>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AABEDC"/>
                </a:solidFill>
                <a:latin typeface="Calibri" pitchFamily="34" charset="0"/>
                <a:ea typeface="Calibri" pitchFamily="34" charset="-122"/>
                <a:cs typeface="Calibri" pitchFamily="34" charset="-120"/>
              </a:rPr>
              <a:t>16 / 20</a:t>
            </a:r>
            <a:endParaRPr lang="en-US" sz="750"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1388745"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1388745"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IL QUADRO NORMATIVO</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L'AI Act europeo e il decreto italiano</a:t>
            </a:r>
            <a:endParaRPr lang="en-US" sz="2100" dirty="0">
              <a:solidFill>
                <a:prstClr val="black"/>
              </a:solidFill>
              <a:latin typeface="Calibri" panose="020F0502020204030204"/>
            </a:endParaRPr>
          </a:p>
        </p:txBody>
      </p:sp>
      <p:sp>
        <p:nvSpPr>
          <p:cNvPr id="5" name="Shape 3"/>
          <p:cNvSpPr/>
          <p:nvPr/>
        </p:nvSpPr>
        <p:spPr>
          <a:xfrm>
            <a:off x="480060" y="1714500"/>
            <a:ext cx="2545004" cy="2743200"/>
          </a:xfrm>
          <a:prstGeom prst="roundRect">
            <a:avLst>
              <a:gd name="adj" fmla="val 269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6" name="Shape 4"/>
          <p:cNvSpPr/>
          <p:nvPr/>
        </p:nvSpPr>
        <p:spPr>
          <a:xfrm>
            <a:off x="685800" y="1920240"/>
            <a:ext cx="445770" cy="445770"/>
          </a:xfrm>
          <a:prstGeom prst="ellipse">
            <a:avLst/>
          </a:prstGeom>
          <a:solidFill>
            <a:srgbClr val="0E2841"/>
          </a:solidFill>
          <a:ln/>
        </p:spPr>
        <p:txBody>
          <a:bodyPr/>
          <a:lstStyle/>
          <a:p>
            <a:endParaRPr lang="it-IT"/>
          </a:p>
        </p:txBody>
      </p:sp>
      <p:pic>
        <p:nvPicPr>
          <p:cNvPr id="7" name="Image 0" descr="preencoded.png"/>
          <p:cNvPicPr>
            <a:picLocks noChangeAspect="1"/>
          </p:cNvPicPr>
          <p:nvPr/>
        </p:nvPicPr>
        <p:blipFill>
          <a:blip r:embed="rId4"/>
          <a:stretch>
            <a:fillRect/>
          </a:stretch>
        </p:blipFill>
        <p:spPr>
          <a:xfrm>
            <a:off x="757124" y="1991564"/>
            <a:ext cx="303124" cy="303124"/>
          </a:xfrm>
          <a:prstGeom prst="rect">
            <a:avLst/>
          </a:prstGeom>
        </p:spPr>
      </p:pic>
      <p:sp>
        <p:nvSpPr>
          <p:cNvPr id="8" name="Text 5"/>
          <p:cNvSpPr/>
          <p:nvPr/>
        </p:nvSpPr>
        <p:spPr>
          <a:xfrm>
            <a:off x="685800" y="2503170"/>
            <a:ext cx="2133524" cy="480060"/>
          </a:xfrm>
          <a:prstGeom prst="rect">
            <a:avLst/>
          </a:prstGeom>
          <a:noFill/>
          <a:ln/>
        </p:spPr>
        <p:txBody>
          <a:bodyPr wrap="square" lIns="0" tIns="0" rIns="0" bIns="0" rtlCol="0" anchor="ctr"/>
          <a:lstStyle/>
          <a:p>
            <a:pPr defTabSz="685800">
              <a:lnSpc>
                <a:spcPct val="110000"/>
              </a:lnSpc>
            </a:pPr>
            <a:r>
              <a:rPr lang="en-US" sz="1013" b="1" dirty="0">
                <a:solidFill>
                  <a:srgbClr val="0E2841"/>
                </a:solidFill>
                <a:latin typeface="Cambria" pitchFamily="34" charset="0"/>
                <a:ea typeface="Cambria" pitchFamily="34" charset="-122"/>
                <a:cs typeface="Cambria" pitchFamily="34" charset="-120"/>
              </a:rPr>
              <a:t>AI Act (Reg. UE 2024/1689)</a:t>
            </a:r>
            <a:endParaRPr lang="en-US" sz="1013" dirty="0">
              <a:solidFill>
                <a:prstClr val="black"/>
              </a:solidFill>
              <a:latin typeface="Calibri" panose="020F0502020204030204"/>
            </a:endParaRPr>
          </a:p>
        </p:txBody>
      </p:sp>
      <p:sp>
        <p:nvSpPr>
          <p:cNvPr id="9" name="Text 6"/>
          <p:cNvSpPr/>
          <p:nvPr/>
        </p:nvSpPr>
        <p:spPr>
          <a:xfrm>
            <a:off x="685800" y="2983230"/>
            <a:ext cx="2133524" cy="1371600"/>
          </a:xfrm>
          <a:prstGeom prst="rect">
            <a:avLst/>
          </a:prstGeom>
          <a:noFill/>
          <a:ln/>
        </p:spPr>
        <p:txBody>
          <a:bodyPr wrap="square" lIns="0" tIns="0" rIns="0" bIns="0" rtlCol="0" anchor="ctr"/>
          <a:lstStyle/>
          <a:p>
            <a:pPr defTabSz="685800">
              <a:lnSpc>
                <a:spcPct val="125000"/>
              </a:lnSpc>
            </a:pPr>
            <a:r>
              <a:rPr lang="en-US" sz="825" dirty="0">
                <a:solidFill>
                  <a:srgbClr val="5C6B7A"/>
                </a:solidFill>
                <a:latin typeface="Calibri" pitchFamily="34" charset="0"/>
                <a:ea typeface="Calibri" pitchFamily="34" charset="-122"/>
                <a:cs typeface="Calibri" pitchFamily="34" charset="-120"/>
              </a:rPr>
              <a:t>Approccio basato sul rischio: più un sistema di IA può incidere su diritti e sicurezza delle persone, più stringenti sono gli obblighi.</a:t>
            </a:r>
            <a:endParaRPr lang="en-US" sz="825" dirty="0">
              <a:solidFill>
                <a:prstClr val="black"/>
              </a:solidFill>
              <a:latin typeface="Calibri" panose="020F0502020204030204"/>
            </a:endParaRPr>
          </a:p>
        </p:txBody>
      </p:sp>
      <p:sp>
        <p:nvSpPr>
          <p:cNvPr id="10" name="Shape 7"/>
          <p:cNvSpPr/>
          <p:nvPr/>
        </p:nvSpPr>
        <p:spPr>
          <a:xfrm>
            <a:off x="3299383" y="1714500"/>
            <a:ext cx="2545004" cy="2743200"/>
          </a:xfrm>
          <a:prstGeom prst="roundRect">
            <a:avLst>
              <a:gd name="adj" fmla="val 269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1" name="Shape 8"/>
          <p:cNvSpPr/>
          <p:nvPr/>
        </p:nvSpPr>
        <p:spPr>
          <a:xfrm>
            <a:off x="3505124" y="1920240"/>
            <a:ext cx="445770" cy="445770"/>
          </a:xfrm>
          <a:prstGeom prst="ellipse">
            <a:avLst/>
          </a:prstGeom>
          <a:solidFill>
            <a:srgbClr val="0E2841"/>
          </a:solidFill>
          <a:ln/>
        </p:spPr>
        <p:txBody>
          <a:bodyPr/>
          <a:lstStyle/>
          <a:p>
            <a:endParaRPr lang="it-IT"/>
          </a:p>
        </p:txBody>
      </p:sp>
      <p:pic>
        <p:nvPicPr>
          <p:cNvPr id="12" name="Image 1" descr="preencoded.png"/>
          <p:cNvPicPr>
            <a:picLocks noChangeAspect="1"/>
          </p:cNvPicPr>
          <p:nvPr/>
        </p:nvPicPr>
        <p:blipFill>
          <a:blip r:embed="rId5"/>
          <a:stretch>
            <a:fillRect/>
          </a:stretch>
        </p:blipFill>
        <p:spPr>
          <a:xfrm>
            <a:off x="3576447" y="1991564"/>
            <a:ext cx="303124" cy="303124"/>
          </a:xfrm>
          <a:prstGeom prst="rect">
            <a:avLst/>
          </a:prstGeom>
        </p:spPr>
      </p:pic>
      <p:sp>
        <p:nvSpPr>
          <p:cNvPr id="13" name="Text 9"/>
          <p:cNvSpPr/>
          <p:nvPr/>
        </p:nvSpPr>
        <p:spPr>
          <a:xfrm>
            <a:off x="3505123" y="2503170"/>
            <a:ext cx="2133524" cy="480060"/>
          </a:xfrm>
          <a:prstGeom prst="rect">
            <a:avLst/>
          </a:prstGeom>
          <a:noFill/>
          <a:ln/>
        </p:spPr>
        <p:txBody>
          <a:bodyPr wrap="square" lIns="0" tIns="0" rIns="0" bIns="0" rtlCol="0" anchor="ctr"/>
          <a:lstStyle/>
          <a:p>
            <a:pPr defTabSz="685800">
              <a:lnSpc>
                <a:spcPct val="110000"/>
              </a:lnSpc>
            </a:pPr>
            <a:r>
              <a:rPr lang="en-US" sz="1013" b="1" dirty="0">
                <a:solidFill>
                  <a:srgbClr val="0E2841"/>
                </a:solidFill>
                <a:latin typeface="Cambria" pitchFamily="34" charset="0"/>
                <a:ea typeface="Cambria" pitchFamily="34" charset="-122"/>
                <a:cs typeface="Cambria" pitchFamily="34" charset="-120"/>
              </a:rPr>
              <a:t>Decreto legislativo italiano (2026)</a:t>
            </a:r>
            <a:endParaRPr lang="en-US" sz="1013" dirty="0">
              <a:solidFill>
                <a:prstClr val="black"/>
              </a:solidFill>
              <a:latin typeface="Calibri" panose="020F0502020204030204"/>
            </a:endParaRPr>
          </a:p>
        </p:txBody>
      </p:sp>
      <p:sp>
        <p:nvSpPr>
          <p:cNvPr id="14" name="Text 10"/>
          <p:cNvSpPr/>
          <p:nvPr/>
        </p:nvSpPr>
        <p:spPr>
          <a:xfrm>
            <a:off x="3505123" y="2983230"/>
            <a:ext cx="2133524" cy="1371600"/>
          </a:xfrm>
          <a:prstGeom prst="rect">
            <a:avLst/>
          </a:prstGeom>
          <a:noFill/>
          <a:ln/>
        </p:spPr>
        <p:txBody>
          <a:bodyPr wrap="square" lIns="0" tIns="0" rIns="0" bIns="0" rtlCol="0" anchor="ctr"/>
          <a:lstStyle/>
          <a:p>
            <a:pPr defTabSz="685800">
              <a:lnSpc>
                <a:spcPct val="125000"/>
              </a:lnSpc>
            </a:pPr>
            <a:r>
              <a:rPr lang="en-US" sz="825" dirty="0">
                <a:solidFill>
                  <a:srgbClr val="5C6B7A"/>
                </a:solidFill>
                <a:latin typeface="Calibri" pitchFamily="34" charset="0"/>
                <a:ea typeface="Calibri" pitchFamily="34" charset="-122"/>
                <a:cs typeface="Calibri" pitchFamily="34" charset="-120"/>
              </a:rPr>
              <a:t>Attua l'AI Act nell'ordinamento nazionale: definisce competenze, autorità di vigilanza e obblighi anche per le pubbliche amministrazioni.</a:t>
            </a:r>
            <a:endParaRPr lang="en-US" sz="825" dirty="0">
              <a:solidFill>
                <a:prstClr val="black"/>
              </a:solidFill>
              <a:latin typeface="Calibri" panose="020F0502020204030204"/>
            </a:endParaRPr>
          </a:p>
        </p:txBody>
      </p:sp>
      <p:sp>
        <p:nvSpPr>
          <p:cNvPr id="15" name="Shape 11"/>
          <p:cNvSpPr/>
          <p:nvPr/>
        </p:nvSpPr>
        <p:spPr>
          <a:xfrm>
            <a:off x="6118708" y="1714500"/>
            <a:ext cx="2545004" cy="2743200"/>
          </a:xfrm>
          <a:prstGeom prst="roundRect">
            <a:avLst>
              <a:gd name="adj" fmla="val 2695"/>
            </a:avLst>
          </a:prstGeom>
          <a:solidFill>
            <a:srgbClr val="FFFFFF"/>
          </a:solidFill>
          <a:ln/>
          <a:effectLst>
            <a:outerShdw blurRad="127000" dist="38100" dir="5400000" algn="bl" rotWithShape="0">
              <a:srgbClr val="0E2841">
                <a:alpha val="12000"/>
              </a:srgbClr>
            </a:outerShdw>
          </a:effectLst>
        </p:spPr>
        <p:txBody>
          <a:bodyPr/>
          <a:lstStyle/>
          <a:p>
            <a:endParaRPr lang="it-IT"/>
          </a:p>
        </p:txBody>
      </p:sp>
      <p:sp>
        <p:nvSpPr>
          <p:cNvPr id="16" name="Shape 12"/>
          <p:cNvSpPr/>
          <p:nvPr/>
        </p:nvSpPr>
        <p:spPr>
          <a:xfrm>
            <a:off x="6324448" y="1920240"/>
            <a:ext cx="445770" cy="445770"/>
          </a:xfrm>
          <a:prstGeom prst="ellipse">
            <a:avLst/>
          </a:prstGeom>
          <a:solidFill>
            <a:srgbClr val="0E2841"/>
          </a:solidFill>
          <a:ln/>
        </p:spPr>
        <p:txBody>
          <a:bodyPr/>
          <a:lstStyle/>
          <a:p>
            <a:endParaRPr lang="it-IT"/>
          </a:p>
        </p:txBody>
      </p:sp>
      <p:pic>
        <p:nvPicPr>
          <p:cNvPr id="17" name="Image 2" descr="preencoded.png"/>
          <p:cNvPicPr>
            <a:picLocks noChangeAspect="1"/>
          </p:cNvPicPr>
          <p:nvPr/>
        </p:nvPicPr>
        <p:blipFill>
          <a:blip r:embed="rId6"/>
          <a:stretch>
            <a:fillRect/>
          </a:stretch>
        </p:blipFill>
        <p:spPr>
          <a:xfrm>
            <a:off x="6395771" y="1991564"/>
            <a:ext cx="303124" cy="303124"/>
          </a:xfrm>
          <a:prstGeom prst="rect">
            <a:avLst/>
          </a:prstGeom>
        </p:spPr>
      </p:pic>
      <p:sp>
        <p:nvSpPr>
          <p:cNvPr id="18" name="Text 13"/>
          <p:cNvSpPr/>
          <p:nvPr/>
        </p:nvSpPr>
        <p:spPr>
          <a:xfrm>
            <a:off x="6324448" y="2503170"/>
            <a:ext cx="2133524" cy="480060"/>
          </a:xfrm>
          <a:prstGeom prst="rect">
            <a:avLst/>
          </a:prstGeom>
          <a:noFill/>
          <a:ln/>
        </p:spPr>
        <p:txBody>
          <a:bodyPr wrap="square" lIns="0" tIns="0" rIns="0" bIns="0" rtlCol="0" anchor="ctr"/>
          <a:lstStyle/>
          <a:p>
            <a:pPr defTabSz="685800">
              <a:lnSpc>
                <a:spcPct val="110000"/>
              </a:lnSpc>
            </a:pPr>
            <a:r>
              <a:rPr lang="en-US" sz="1013" b="1" dirty="0">
                <a:solidFill>
                  <a:srgbClr val="0E2841"/>
                </a:solidFill>
                <a:latin typeface="Cambria" pitchFamily="34" charset="0"/>
                <a:ea typeface="Cambria" pitchFamily="34" charset="-122"/>
                <a:cs typeface="Cambria" pitchFamily="34" charset="-120"/>
              </a:rPr>
              <a:t>Implicazioni per la scuola</a:t>
            </a:r>
            <a:endParaRPr lang="en-US" sz="1013" dirty="0">
              <a:solidFill>
                <a:prstClr val="black"/>
              </a:solidFill>
              <a:latin typeface="Calibri" panose="020F0502020204030204"/>
            </a:endParaRPr>
          </a:p>
        </p:txBody>
      </p:sp>
      <p:sp>
        <p:nvSpPr>
          <p:cNvPr id="19" name="Text 14"/>
          <p:cNvSpPr/>
          <p:nvPr/>
        </p:nvSpPr>
        <p:spPr>
          <a:xfrm>
            <a:off x="6324448" y="2983230"/>
            <a:ext cx="2133524" cy="1371600"/>
          </a:xfrm>
          <a:prstGeom prst="rect">
            <a:avLst/>
          </a:prstGeom>
          <a:noFill/>
          <a:ln/>
        </p:spPr>
        <p:txBody>
          <a:bodyPr wrap="square" lIns="0" tIns="0" rIns="0" bIns="0" rtlCol="0" anchor="ctr"/>
          <a:lstStyle/>
          <a:p>
            <a:pPr defTabSz="685800">
              <a:lnSpc>
                <a:spcPct val="125000"/>
              </a:lnSpc>
            </a:pPr>
            <a:r>
              <a:rPr lang="en-US" sz="825" dirty="0">
                <a:solidFill>
                  <a:srgbClr val="5C6B7A"/>
                </a:solidFill>
                <a:latin typeface="Calibri" pitchFamily="34" charset="0"/>
                <a:ea typeface="Calibri" pitchFamily="34" charset="-122"/>
                <a:cs typeface="Calibri" pitchFamily="34" charset="-120"/>
              </a:rPr>
              <a:t>Trasparenza verso famiglie e studenti, valutazioni di impatto per strumenti che coinvolgono minori, formazione obbligatoria del personale.</a:t>
            </a:r>
            <a:endParaRPr lang="en-US" sz="825" dirty="0">
              <a:solidFill>
                <a:prstClr val="black"/>
              </a:solidFill>
              <a:latin typeface="Calibri" panose="020F0502020204030204"/>
            </a:endParaRPr>
          </a:p>
        </p:txBody>
      </p:sp>
      <p:sp>
        <p:nvSpPr>
          <p:cNvPr id="20" name="Text 15"/>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17 / 20</a:t>
            </a:r>
            <a:endParaRPr lang="en-US" sz="750" dirty="0">
              <a:solidFill>
                <a:prstClr val="black"/>
              </a:solidFill>
              <a:latin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932688"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932688"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CASO PRATICO</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IA generativa in classe: cosa fare e cosa evitare</a:t>
            </a:r>
            <a:endParaRPr lang="en-US" sz="2100" dirty="0">
              <a:solidFill>
                <a:prstClr val="black"/>
              </a:solidFill>
              <a:latin typeface="Calibri" panose="020F0502020204030204"/>
            </a:endParaRPr>
          </a:p>
        </p:txBody>
      </p:sp>
      <p:sp>
        <p:nvSpPr>
          <p:cNvPr id="5" name="Shape 3"/>
          <p:cNvSpPr/>
          <p:nvPr/>
        </p:nvSpPr>
        <p:spPr>
          <a:xfrm>
            <a:off x="480060" y="1714500"/>
            <a:ext cx="3840480" cy="2743200"/>
          </a:xfrm>
          <a:prstGeom prst="roundRect">
            <a:avLst>
              <a:gd name="adj" fmla="val 2500"/>
            </a:avLst>
          </a:prstGeom>
          <a:solidFill>
            <a:srgbClr val="E9F3EC"/>
          </a:solidFill>
          <a:ln/>
        </p:spPr>
        <p:txBody>
          <a:bodyPr/>
          <a:lstStyle/>
          <a:p>
            <a:endParaRPr lang="it-IT"/>
          </a:p>
        </p:txBody>
      </p:sp>
      <p:sp>
        <p:nvSpPr>
          <p:cNvPr id="6" name="Text 4"/>
          <p:cNvSpPr/>
          <p:nvPr/>
        </p:nvSpPr>
        <p:spPr>
          <a:xfrm>
            <a:off x="685800" y="1851660"/>
            <a:ext cx="3429000" cy="308610"/>
          </a:xfrm>
          <a:prstGeom prst="rect">
            <a:avLst/>
          </a:prstGeom>
          <a:noFill/>
          <a:ln/>
        </p:spPr>
        <p:txBody>
          <a:bodyPr wrap="square" lIns="0" tIns="0" rIns="0" bIns="0" rtlCol="0" anchor="ctr"/>
          <a:lstStyle/>
          <a:p>
            <a:pPr defTabSz="685800"/>
            <a:r>
              <a:rPr lang="en-US" sz="1163" b="1" dirty="0">
                <a:solidFill>
                  <a:srgbClr val="1E6B3C"/>
                </a:solidFill>
                <a:latin typeface="Cambria" pitchFamily="34" charset="0"/>
                <a:ea typeface="Cambria" pitchFamily="34" charset="-122"/>
                <a:cs typeface="Cambria" pitchFamily="34" charset="-120"/>
              </a:rPr>
              <a:t>Buone pratiche</a:t>
            </a:r>
            <a:endParaRPr lang="en-US" sz="1163" dirty="0">
              <a:solidFill>
                <a:prstClr val="black"/>
              </a:solidFill>
              <a:latin typeface="Calibri" panose="020F0502020204030204"/>
            </a:endParaRPr>
          </a:p>
        </p:txBody>
      </p:sp>
      <p:sp>
        <p:nvSpPr>
          <p:cNvPr id="7" name="Shape 5"/>
          <p:cNvSpPr/>
          <p:nvPr/>
        </p:nvSpPr>
        <p:spPr>
          <a:xfrm>
            <a:off x="4594860" y="1714500"/>
            <a:ext cx="3840480" cy="2743200"/>
          </a:xfrm>
          <a:prstGeom prst="roundRect">
            <a:avLst>
              <a:gd name="adj" fmla="val 2500"/>
            </a:avLst>
          </a:prstGeom>
          <a:solidFill>
            <a:srgbClr val="FBEAE7"/>
          </a:solidFill>
          <a:ln/>
        </p:spPr>
        <p:txBody>
          <a:bodyPr/>
          <a:lstStyle/>
          <a:p>
            <a:endParaRPr lang="it-IT"/>
          </a:p>
        </p:txBody>
      </p:sp>
      <p:sp>
        <p:nvSpPr>
          <p:cNvPr id="8" name="Text 6"/>
          <p:cNvSpPr/>
          <p:nvPr/>
        </p:nvSpPr>
        <p:spPr>
          <a:xfrm>
            <a:off x="4800600" y="1851660"/>
            <a:ext cx="3429000" cy="308610"/>
          </a:xfrm>
          <a:prstGeom prst="rect">
            <a:avLst/>
          </a:prstGeom>
          <a:noFill/>
          <a:ln/>
        </p:spPr>
        <p:txBody>
          <a:bodyPr wrap="square" lIns="0" tIns="0" rIns="0" bIns="0" rtlCol="0" anchor="ctr"/>
          <a:lstStyle/>
          <a:p>
            <a:pPr defTabSz="685800"/>
            <a:r>
              <a:rPr lang="en-US" sz="1163" b="1" dirty="0">
                <a:solidFill>
                  <a:srgbClr val="B3261E"/>
                </a:solidFill>
                <a:latin typeface="Cambria" pitchFamily="34" charset="0"/>
                <a:ea typeface="Cambria" pitchFamily="34" charset="-122"/>
                <a:cs typeface="Cambria" pitchFamily="34" charset="-120"/>
              </a:rPr>
              <a:t>Da evitare</a:t>
            </a:r>
            <a:endParaRPr lang="en-US" sz="1163" dirty="0">
              <a:solidFill>
                <a:prstClr val="black"/>
              </a:solidFill>
              <a:latin typeface="Calibri" panose="020F0502020204030204"/>
            </a:endParaRPr>
          </a:p>
        </p:txBody>
      </p:sp>
      <p:sp>
        <p:nvSpPr>
          <p:cNvPr id="9" name="Shape 7"/>
          <p:cNvSpPr/>
          <p:nvPr/>
        </p:nvSpPr>
        <p:spPr>
          <a:xfrm>
            <a:off x="685800" y="2249424"/>
            <a:ext cx="260604" cy="260604"/>
          </a:xfrm>
          <a:prstGeom prst="ellipse">
            <a:avLst/>
          </a:prstGeom>
          <a:solidFill>
            <a:srgbClr val="1E8449"/>
          </a:solidFill>
          <a:ln/>
        </p:spPr>
        <p:txBody>
          <a:bodyPr/>
          <a:lstStyle/>
          <a:p>
            <a:endParaRPr lang="it-IT"/>
          </a:p>
        </p:txBody>
      </p:sp>
      <p:pic>
        <p:nvPicPr>
          <p:cNvPr id="10" name="Image 0" descr="preencoded.png"/>
          <p:cNvPicPr>
            <a:picLocks noChangeAspect="1"/>
          </p:cNvPicPr>
          <p:nvPr/>
        </p:nvPicPr>
        <p:blipFill>
          <a:blip r:embed="rId4"/>
          <a:stretch>
            <a:fillRect/>
          </a:stretch>
        </p:blipFill>
        <p:spPr>
          <a:xfrm>
            <a:off x="709255" y="2272879"/>
            <a:ext cx="213695" cy="213695"/>
          </a:xfrm>
          <a:prstGeom prst="rect">
            <a:avLst/>
          </a:prstGeom>
        </p:spPr>
      </p:pic>
      <p:sp>
        <p:nvSpPr>
          <p:cNvPr id="11" name="Text 8"/>
          <p:cNvSpPr/>
          <p:nvPr/>
        </p:nvSpPr>
        <p:spPr>
          <a:xfrm>
            <a:off x="1042416" y="2215134"/>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Verificare sempre fonti e correttezza degli output</a:t>
            </a:r>
            <a:endParaRPr lang="en-US" sz="863" dirty="0">
              <a:solidFill>
                <a:prstClr val="black"/>
              </a:solidFill>
              <a:latin typeface="Calibri" panose="020F0502020204030204"/>
            </a:endParaRPr>
          </a:p>
        </p:txBody>
      </p:sp>
      <p:sp>
        <p:nvSpPr>
          <p:cNvPr id="12" name="Shape 9"/>
          <p:cNvSpPr/>
          <p:nvPr/>
        </p:nvSpPr>
        <p:spPr>
          <a:xfrm>
            <a:off x="685800" y="2784348"/>
            <a:ext cx="260604" cy="260604"/>
          </a:xfrm>
          <a:prstGeom prst="ellipse">
            <a:avLst/>
          </a:prstGeom>
          <a:solidFill>
            <a:srgbClr val="1E8449"/>
          </a:solidFill>
          <a:ln/>
        </p:spPr>
        <p:txBody>
          <a:bodyPr/>
          <a:lstStyle/>
          <a:p>
            <a:endParaRPr lang="it-IT"/>
          </a:p>
        </p:txBody>
      </p:sp>
      <p:pic>
        <p:nvPicPr>
          <p:cNvPr id="13" name="Image 1" descr="preencoded.png"/>
          <p:cNvPicPr>
            <a:picLocks noChangeAspect="1"/>
          </p:cNvPicPr>
          <p:nvPr/>
        </p:nvPicPr>
        <p:blipFill>
          <a:blip r:embed="rId4"/>
          <a:stretch>
            <a:fillRect/>
          </a:stretch>
        </p:blipFill>
        <p:spPr>
          <a:xfrm>
            <a:off x="709255" y="2807803"/>
            <a:ext cx="213695" cy="213695"/>
          </a:xfrm>
          <a:prstGeom prst="rect">
            <a:avLst/>
          </a:prstGeom>
        </p:spPr>
      </p:pic>
      <p:sp>
        <p:nvSpPr>
          <p:cNvPr id="14" name="Text 10"/>
          <p:cNvSpPr/>
          <p:nvPr/>
        </p:nvSpPr>
        <p:spPr>
          <a:xfrm>
            <a:off x="1042416" y="2750058"/>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Dichiarare agli studenti quando un materiale è generato con l'IA</a:t>
            </a:r>
            <a:endParaRPr lang="en-US" sz="863" dirty="0">
              <a:solidFill>
                <a:prstClr val="black"/>
              </a:solidFill>
              <a:latin typeface="Calibri" panose="020F0502020204030204"/>
            </a:endParaRPr>
          </a:p>
        </p:txBody>
      </p:sp>
      <p:sp>
        <p:nvSpPr>
          <p:cNvPr id="15" name="Shape 11"/>
          <p:cNvSpPr/>
          <p:nvPr/>
        </p:nvSpPr>
        <p:spPr>
          <a:xfrm>
            <a:off x="685800" y="3319272"/>
            <a:ext cx="260604" cy="260604"/>
          </a:xfrm>
          <a:prstGeom prst="ellipse">
            <a:avLst/>
          </a:prstGeom>
          <a:solidFill>
            <a:srgbClr val="1E8449"/>
          </a:solidFill>
          <a:ln/>
        </p:spPr>
        <p:txBody>
          <a:bodyPr/>
          <a:lstStyle/>
          <a:p>
            <a:endParaRPr lang="it-IT"/>
          </a:p>
        </p:txBody>
      </p:sp>
      <p:pic>
        <p:nvPicPr>
          <p:cNvPr id="16" name="Image 2" descr="preencoded.png"/>
          <p:cNvPicPr>
            <a:picLocks noChangeAspect="1"/>
          </p:cNvPicPr>
          <p:nvPr/>
        </p:nvPicPr>
        <p:blipFill>
          <a:blip r:embed="rId4"/>
          <a:stretch>
            <a:fillRect/>
          </a:stretch>
        </p:blipFill>
        <p:spPr>
          <a:xfrm>
            <a:off x="709255" y="3342727"/>
            <a:ext cx="213695" cy="213695"/>
          </a:xfrm>
          <a:prstGeom prst="rect">
            <a:avLst/>
          </a:prstGeom>
        </p:spPr>
      </p:pic>
      <p:sp>
        <p:nvSpPr>
          <p:cNvPr id="17" name="Text 12"/>
          <p:cNvSpPr/>
          <p:nvPr/>
        </p:nvSpPr>
        <p:spPr>
          <a:xfrm>
            <a:off x="1042416" y="3284982"/>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Usare l'IA per differenziare e personalizzare la didattica</a:t>
            </a:r>
            <a:endParaRPr lang="en-US" sz="863" dirty="0">
              <a:solidFill>
                <a:prstClr val="black"/>
              </a:solidFill>
              <a:latin typeface="Calibri" panose="020F0502020204030204"/>
            </a:endParaRPr>
          </a:p>
        </p:txBody>
      </p:sp>
      <p:sp>
        <p:nvSpPr>
          <p:cNvPr id="18" name="Shape 13"/>
          <p:cNvSpPr/>
          <p:nvPr/>
        </p:nvSpPr>
        <p:spPr>
          <a:xfrm>
            <a:off x="685800" y="3854196"/>
            <a:ext cx="260604" cy="260604"/>
          </a:xfrm>
          <a:prstGeom prst="ellipse">
            <a:avLst/>
          </a:prstGeom>
          <a:solidFill>
            <a:srgbClr val="1E8449"/>
          </a:solidFill>
          <a:ln/>
        </p:spPr>
        <p:txBody>
          <a:bodyPr/>
          <a:lstStyle/>
          <a:p>
            <a:endParaRPr lang="it-IT"/>
          </a:p>
        </p:txBody>
      </p:sp>
      <p:pic>
        <p:nvPicPr>
          <p:cNvPr id="19" name="Image 3" descr="preencoded.png"/>
          <p:cNvPicPr>
            <a:picLocks noChangeAspect="1"/>
          </p:cNvPicPr>
          <p:nvPr/>
        </p:nvPicPr>
        <p:blipFill>
          <a:blip r:embed="rId4"/>
          <a:stretch>
            <a:fillRect/>
          </a:stretch>
        </p:blipFill>
        <p:spPr>
          <a:xfrm>
            <a:off x="709255" y="3877651"/>
            <a:ext cx="213695" cy="213695"/>
          </a:xfrm>
          <a:prstGeom prst="rect">
            <a:avLst/>
          </a:prstGeom>
        </p:spPr>
      </p:pic>
      <p:sp>
        <p:nvSpPr>
          <p:cNvPr id="20" name="Text 14"/>
          <p:cNvSpPr/>
          <p:nvPr/>
        </p:nvSpPr>
        <p:spPr>
          <a:xfrm>
            <a:off x="1042416" y="3819906"/>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Promuovere negli studenti un uso critico e consapevole</a:t>
            </a:r>
            <a:endParaRPr lang="en-US" sz="863" dirty="0">
              <a:solidFill>
                <a:prstClr val="black"/>
              </a:solidFill>
              <a:latin typeface="Calibri" panose="020F0502020204030204"/>
            </a:endParaRPr>
          </a:p>
        </p:txBody>
      </p:sp>
      <p:sp>
        <p:nvSpPr>
          <p:cNvPr id="21" name="Shape 15"/>
          <p:cNvSpPr/>
          <p:nvPr/>
        </p:nvSpPr>
        <p:spPr>
          <a:xfrm>
            <a:off x="4800600" y="2249424"/>
            <a:ext cx="260604" cy="260604"/>
          </a:xfrm>
          <a:prstGeom prst="ellipse">
            <a:avLst/>
          </a:prstGeom>
          <a:solidFill>
            <a:srgbClr val="B3261E"/>
          </a:solidFill>
          <a:ln/>
        </p:spPr>
        <p:txBody>
          <a:bodyPr/>
          <a:lstStyle/>
          <a:p>
            <a:endParaRPr lang="it-IT"/>
          </a:p>
        </p:txBody>
      </p:sp>
      <p:pic>
        <p:nvPicPr>
          <p:cNvPr id="22" name="Image 4" descr="preencoded.png"/>
          <p:cNvPicPr>
            <a:picLocks noChangeAspect="1"/>
          </p:cNvPicPr>
          <p:nvPr/>
        </p:nvPicPr>
        <p:blipFill>
          <a:blip r:embed="rId5"/>
          <a:stretch>
            <a:fillRect/>
          </a:stretch>
        </p:blipFill>
        <p:spPr>
          <a:xfrm>
            <a:off x="4824055" y="2272879"/>
            <a:ext cx="213695" cy="213695"/>
          </a:xfrm>
          <a:prstGeom prst="rect">
            <a:avLst/>
          </a:prstGeom>
        </p:spPr>
      </p:pic>
      <p:sp>
        <p:nvSpPr>
          <p:cNvPr id="23" name="Text 16"/>
          <p:cNvSpPr/>
          <p:nvPr/>
        </p:nvSpPr>
        <p:spPr>
          <a:xfrm>
            <a:off x="5157216" y="2215134"/>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Inserire dati personali o sensibili degli studenti nei prompt</a:t>
            </a:r>
            <a:endParaRPr lang="en-US" sz="863" dirty="0">
              <a:solidFill>
                <a:prstClr val="black"/>
              </a:solidFill>
              <a:latin typeface="Calibri" panose="020F0502020204030204"/>
            </a:endParaRPr>
          </a:p>
        </p:txBody>
      </p:sp>
      <p:sp>
        <p:nvSpPr>
          <p:cNvPr id="24" name="Shape 17"/>
          <p:cNvSpPr/>
          <p:nvPr/>
        </p:nvSpPr>
        <p:spPr>
          <a:xfrm>
            <a:off x="4800600" y="2784348"/>
            <a:ext cx="260604" cy="260604"/>
          </a:xfrm>
          <a:prstGeom prst="ellipse">
            <a:avLst/>
          </a:prstGeom>
          <a:solidFill>
            <a:srgbClr val="B3261E"/>
          </a:solidFill>
          <a:ln/>
        </p:spPr>
        <p:txBody>
          <a:bodyPr/>
          <a:lstStyle/>
          <a:p>
            <a:endParaRPr lang="it-IT"/>
          </a:p>
        </p:txBody>
      </p:sp>
      <p:pic>
        <p:nvPicPr>
          <p:cNvPr id="25" name="Image 5" descr="preencoded.png"/>
          <p:cNvPicPr>
            <a:picLocks noChangeAspect="1"/>
          </p:cNvPicPr>
          <p:nvPr/>
        </p:nvPicPr>
        <p:blipFill>
          <a:blip r:embed="rId5"/>
          <a:stretch>
            <a:fillRect/>
          </a:stretch>
        </p:blipFill>
        <p:spPr>
          <a:xfrm>
            <a:off x="4824055" y="2807803"/>
            <a:ext cx="213695" cy="213695"/>
          </a:xfrm>
          <a:prstGeom prst="rect">
            <a:avLst/>
          </a:prstGeom>
        </p:spPr>
      </p:pic>
      <p:sp>
        <p:nvSpPr>
          <p:cNvPr id="26" name="Text 18"/>
          <p:cNvSpPr/>
          <p:nvPr/>
        </p:nvSpPr>
        <p:spPr>
          <a:xfrm>
            <a:off x="5157216" y="2750058"/>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Affidare a un sistema automatico la valutazione finale</a:t>
            </a:r>
            <a:endParaRPr lang="en-US" sz="863" dirty="0">
              <a:solidFill>
                <a:prstClr val="black"/>
              </a:solidFill>
              <a:latin typeface="Calibri" panose="020F0502020204030204"/>
            </a:endParaRPr>
          </a:p>
        </p:txBody>
      </p:sp>
      <p:sp>
        <p:nvSpPr>
          <p:cNvPr id="27" name="Shape 19"/>
          <p:cNvSpPr/>
          <p:nvPr/>
        </p:nvSpPr>
        <p:spPr>
          <a:xfrm>
            <a:off x="4800600" y="3319272"/>
            <a:ext cx="260604" cy="260604"/>
          </a:xfrm>
          <a:prstGeom prst="ellipse">
            <a:avLst/>
          </a:prstGeom>
          <a:solidFill>
            <a:srgbClr val="B3261E"/>
          </a:solidFill>
          <a:ln/>
        </p:spPr>
        <p:txBody>
          <a:bodyPr/>
          <a:lstStyle/>
          <a:p>
            <a:endParaRPr lang="it-IT"/>
          </a:p>
        </p:txBody>
      </p:sp>
      <p:pic>
        <p:nvPicPr>
          <p:cNvPr id="28" name="Image 6" descr="preencoded.png"/>
          <p:cNvPicPr>
            <a:picLocks noChangeAspect="1"/>
          </p:cNvPicPr>
          <p:nvPr/>
        </p:nvPicPr>
        <p:blipFill>
          <a:blip r:embed="rId5"/>
          <a:stretch>
            <a:fillRect/>
          </a:stretch>
        </p:blipFill>
        <p:spPr>
          <a:xfrm>
            <a:off x="4824055" y="3342727"/>
            <a:ext cx="213695" cy="213695"/>
          </a:xfrm>
          <a:prstGeom prst="rect">
            <a:avLst/>
          </a:prstGeom>
        </p:spPr>
      </p:pic>
      <p:sp>
        <p:nvSpPr>
          <p:cNvPr id="29" name="Text 20"/>
          <p:cNvSpPr/>
          <p:nvPr/>
        </p:nvSpPr>
        <p:spPr>
          <a:xfrm>
            <a:off x="5157216" y="3284982"/>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Pubblicare contenuti generati senza revisione umana</a:t>
            </a:r>
            <a:endParaRPr lang="en-US" sz="863" dirty="0">
              <a:solidFill>
                <a:prstClr val="black"/>
              </a:solidFill>
              <a:latin typeface="Calibri" panose="020F0502020204030204"/>
            </a:endParaRPr>
          </a:p>
        </p:txBody>
      </p:sp>
      <p:sp>
        <p:nvSpPr>
          <p:cNvPr id="30" name="Shape 21"/>
          <p:cNvSpPr/>
          <p:nvPr/>
        </p:nvSpPr>
        <p:spPr>
          <a:xfrm>
            <a:off x="4800600" y="3854196"/>
            <a:ext cx="260604" cy="260604"/>
          </a:xfrm>
          <a:prstGeom prst="ellipse">
            <a:avLst/>
          </a:prstGeom>
          <a:solidFill>
            <a:srgbClr val="B3261E"/>
          </a:solidFill>
          <a:ln/>
        </p:spPr>
        <p:txBody>
          <a:bodyPr/>
          <a:lstStyle/>
          <a:p>
            <a:endParaRPr lang="it-IT"/>
          </a:p>
        </p:txBody>
      </p:sp>
      <p:pic>
        <p:nvPicPr>
          <p:cNvPr id="31" name="Image 7" descr="preencoded.png"/>
          <p:cNvPicPr>
            <a:picLocks noChangeAspect="1"/>
          </p:cNvPicPr>
          <p:nvPr/>
        </p:nvPicPr>
        <p:blipFill>
          <a:blip r:embed="rId5"/>
          <a:stretch>
            <a:fillRect/>
          </a:stretch>
        </p:blipFill>
        <p:spPr>
          <a:xfrm>
            <a:off x="4824055" y="3877651"/>
            <a:ext cx="213695" cy="213695"/>
          </a:xfrm>
          <a:prstGeom prst="rect">
            <a:avLst/>
          </a:prstGeom>
        </p:spPr>
      </p:pic>
      <p:sp>
        <p:nvSpPr>
          <p:cNvPr id="32" name="Text 22"/>
          <p:cNvSpPr/>
          <p:nvPr/>
        </p:nvSpPr>
        <p:spPr>
          <a:xfrm>
            <a:off x="5157216" y="3819906"/>
            <a:ext cx="3188970" cy="445770"/>
          </a:xfrm>
          <a:prstGeom prst="rect">
            <a:avLst/>
          </a:prstGeom>
          <a:noFill/>
          <a:ln/>
        </p:spPr>
        <p:txBody>
          <a:bodyPr wrap="square" lIns="0" tIns="0" rIns="0" bIns="0" rtlCol="0" anchor="ctr"/>
          <a:lstStyle/>
          <a:p>
            <a:pPr defTabSz="685800">
              <a:lnSpc>
                <a:spcPct val="115000"/>
              </a:lnSpc>
            </a:pPr>
            <a:r>
              <a:rPr lang="en-US" sz="863" dirty="0">
                <a:solidFill>
                  <a:srgbClr val="16213E"/>
                </a:solidFill>
                <a:latin typeface="Calibri" pitchFamily="34" charset="0"/>
                <a:ea typeface="Calibri" pitchFamily="34" charset="-122"/>
                <a:cs typeface="Calibri" pitchFamily="34" charset="-120"/>
              </a:rPr>
              <a:t>Usare strumenti di cui non si conoscono i termini di servizio</a:t>
            </a:r>
            <a:endParaRPr lang="en-US" sz="863" dirty="0">
              <a:solidFill>
                <a:prstClr val="black"/>
              </a:solidFill>
              <a:latin typeface="Calibri" panose="020F0502020204030204"/>
            </a:endParaRPr>
          </a:p>
        </p:txBody>
      </p:sp>
      <p:sp>
        <p:nvSpPr>
          <p:cNvPr id="33" name="Text 23"/>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18 / 20</a:t>
            </a:r>
            <a:endParaRPr lang="en-US" sz="750" dirty="0">
              <a:solidFill>
                <a:prstClr val="black"/>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480060" y="685800"/>
            <a:ext cx="802386" cy="233172"/>
          </a:xfrm>
          <a:prstGeom prst="roundRect">
            <a:avLst>
              <a:gd name="adj" fmla="val 50000"/>
            </a:avLst>
          </a:prstGeom>
          <a:solidFill>
            <a:srgbClr val="F3F6FA"/>
          </a:solidFill>
          <a:ln/>
        </p:spPr>
        <p:txBody>
          <a:bodyPr/>
          <a:lstStyle/>
          <a:p>
            <a:endParaRPr lang="it-IT"/>
          </a:p>
        </p:txBody>
      </p:sp>
      <p:sp>
        <p:nvSpPr>
          <p:cNvPr id="3" name="Text 1"/>
          <p:cNvSpPr/>
          <p:nvPr/>
        </p:nvSpPr>
        <p:spPr>
          <a:xfrm>
            <a:off x="480060" y="685800"/>
            <a:ext cx="802386" cy="233172"/>
          </a:xfrm>
          <a:prstGeom prst="rect">
            <a:avLst/>
          </a:prstGeom>
          <a:noFill/>
          <a:ln/>
        </p:spPr>
        <p:txBody>
          <a:bodyPr wrap="square" lIns="0" tIns="0" rIns="0" bIns="0" rtlCol="0" anchor="ctr"/>
          <a:lstStyle/>
          <a:p>
            <a:pPr algn="ctr" defTabSz="685800"/>
            <a:r>
              <a:rPr lang="en-US" sz="825" b="1" kern="0" spc="75" dirty="0">
                <a:solidFill>
                  <a:srgbClr val="FF9000"/>
                </a:solidFill>
                <a:latin typeface="Calibri" pitchFamily="34" charset="0"/>
                <a:ea typeface="Calibri" pitchFamily="34" charset="-122"/>
                <a:cs typeface="Calibri" pitchFamily="34" charset="-120"/>
              </a:rPr>
              <a:t>IN SINTESI</a:t>
            </a:r>
            <a:endParaRPr lang="en-US" sz="825" dirty="0">
              <a:solidFill>
                <a:prstClr val="black"/>
              </a:solidFill>
              <a:latin typeface="Calibri" panose="020F0502020204030204"/>
            </a:endParaRPr>
          </a:p>
        </p:txBody>
      </p:sp>
      <p:sp>
        <p:nvSpPr>
          <p:cNvPr id="4" name="Text 2"/>
          <p:cNvSpPr/>
          <p:nvPr/>
        </p:nvSpPr>
        <p:spPr>
          <a:xfrm>
            <a:off x="480061" y="973836"/>
            <a:ext cx="8183651" cy="582930"/>
          </a:xfrm>
          <a:prstGeom prst="rect">
            <a:avLst/>
          </a:prstGeom>
          <a:noFill/>
          <a:ln/>
        </p:spPr>
        <p:txBody>
          <a:bodyPr wrap="square" lIns="0" tIns="0" rIns="0" bIns="0" rtlCol="0" anchor="t"/>
          <a:lstStyle/>
          <a:p>
            <a:pPr defTabSz="685800">
              <a:lnSpc>
                <a:spcPct val="102000"/>
              </a:lnSpc>
            </a:pPr>
            <a:r>
              <a:rPr lang="en-US" sz="2100" b="1" dirty="0">
                <a:solidFill>
                  <a:srgbClr val="0E2841"/>
                </a:solidFill>
                <a:latin typeface="Cambria" pitchFamily="34" charset="0"/>
                <a:ea typeface="Cambria" pitchFamily="34" charset="-122"/>
                <a:cs typeface="Cambria" pitchFamily="34" charset="-120"/>
              </a:rPr>
              <a:t>Cinque passi per un uso etico dell'IA a scuola</a:t>
            </a:r>
            <a:endParaRPr lang="en-US" sz="2100" dirty="0">
              <a:solidFill>
                <a:prstClr val="black"/>
              </a:solidFill>
              <a:latin typeface="Calibri" panose="020F0502020204030204"/>
            </a:endParaRPr>
          </a:p>
        </p:txBody>
      </p:sp>
      <p:sp>
        <p:nvSpPr>
          <p:cNvPr id="5" name="Shape 3"/>
          <p:cNvSpPr/>
          <p:nvPr/>
        </p:nvSpPr>
        <p:spPr>
          <a:xfrm>
            <a:off x="480060" y="1714500"/>
            <a:ext cx="384048" cy="384048"/>
          </a:xfrm>
          <a:prstGeom prst="ellipse">
            <a:avLst/>
          </a:prstGeom>
          <a:solidFill>
            <a:srgbClr val="0E2841"/>
          </a:solidFill>
          <a:ln/>
        </p:spPr>
        <p:txBody>
          <a:bodyPr/>
          <a:lstStyle/>
          <a:p>
            <a:endParaRPr lang="it-IT"/>
          </a:p>
        </p:txBody>
      </p:sp>
      <p:sp>
        <p:nvSpPr>
          <p:cNvPr id="6" name="Text 4"/>
          <p:cNvSpPr/>
          <p:nvPr/>
        </p:nvSpPr>
        <p:spPr>
          <a:xfrm>
            <a:off x="480060" y="1714500"/>
            <a:ext cx="384048" cy="384048"/>
          </a:xfrm>
          <a:prstGeom prst="rect">
            <a:avLst/>
          </a:prstGeom>
          <a:noFill/>
          <a:ln/>
        </p:spPr>
        <p:txBody>
          <a:bodyPr wrap="square" lIns="0" tIns="0" rIns="0" bIns="0" rtlCol="0" anchor="ctr"/>
          <a:lstStyle/>
          <a:p>
            <a:pPr algn="ctr" defTabSz="685800"/>
            <a:r>
              <a:rPr lang="en-US" sz="1275" b="1" dirty="0">
                <a:solidFill>
                  <a:srgbClr val="FFFFFF"/>
                </a:solidFill>
                <a:latin typeface="Cambria" pitchFamily="34" charset="0"/>
                <a:ea typeface="Cambria" pitchFamily="34" charset="-122"/>
                <a:cs typeface="Cambria" pitchFamily="34" charset="-120"/>
              </a:rPr>
              <a:t>1</a:t>
            </a:r>
            <a:endParaRPr lang="en-US" sz="1275" dirty="0">
              <a:solidFill>
                <a:prstClr val="black"/>
              </a:solidFill>
              <a:latin typeface="Calibri" panose="020F0502020204030204"/>
            </a:endParaRPr>
          </a:p>
        </p:txBody>
      </p:sp>
      <p:sp>
        <p:nvSpPr>
          <p:cNvPr id="7" name="Text 5"/>
          <p:cNvSpPr/>
          <p:nvPr/>
        </p:nvSpPr>
        <p:spPr>
          <a:xfrm>
            <a:off x="1028700" y="1714500"/>
            <a:ext cx="2948940" cy="240030"/>
          </a:xfrm>
          <a:prstGeom prst="rect">
            <a:avLst/>
          </a:prstGeom>
          <a:noFill/>
          <a:ln/>
        </p:spPr>
        <p:txBody>
          <a:bodyPr wrap="square" lIns="0" tIns="0" rIns="0" bIns="0" rtlCol="0" anchor="ctr"/>
          <a:lstStyle/>
          <a:p>
            <a:pPr defTabSz="685800"/>
            <a:r>
              <a:rPr lang="en-US" sz="1013" b="1" dirty="0">
                <a:solidFill>
                  <a:srgbClr val="0E2841"/>
                </a:solidFill>
                <a:latin typeface="Cambria" pitchFamily="34" charset="0"/>
                <a:ea typeface="Cambria" pitchFamily="34" charset="-122"/>
                <a:cs typeface="Cambria" pitchFamily="34" charset="-120"/>
              </a:rPr>
              <a:t>Conosci la policy del tuo istituto</a:t>
            </a:r>
            <a:endParaRPr lang="en-US" sz="1013" dirty="0">
              <a:solidFill>
                <a:prstClr val="black"/>
              </a:solidFill>
              <a:latin typeface="Calibri" panose="020F0502020204030204"/>
            </a:endParaRPr>
          </a:p>
        </p:txBody>
      </p:sp>
      <p:sp>
        <p:nvSpPr>
          <p:cNvPr id="8" name="Text 6"/>
          <p:cNvSpPr/>
          <p:nvPr/>
        </p:nvSpPr>
        <p:spPr>
          <a:xfrm>
            <a:off x="4080511" y="1714500"/>
            <a:ext cx="4583201" cy="384048"/>
          </a:xfrm>
          <a:prstGeom prst="rect">
            <a:avLst/>
          </a:prstGeom>
          <a:noFill/>
          <a:ln/>
        </p:spPr>
        <p:txBody>
          <a:bodyPr wrap="square" lIns="0" tIns="0" rIns="0" bIns="0" rtlCol="0" anchor="ctr"/>
          <a:lstStyle/>
          <a:p>
            <a:pPr defTabSz="685800">
              <a:lnSpc>
                <a:spcPct val="115000"/>
              </a:lnSpc>
            </a:pPr>
            <a:r>
              <a:rPr lang="en-US" sz="900" dirty="0">
                <a:solidFill>
                  <a:srgbClr val="5C6B7A"/>
                </a:solidFill>
                <a:latin typeface="Calibri" pitchFamily="34" charset="0"/>
                <a:ea typeface="Calibri" pitchFamily="34" charset="-122"/>
                <a:cs typeface="Calibri" pitchFamily="34" charset="-120"/>
              </a:rPr>
              <a:t>Verifica linee guida e strumenti approvati dalla scuola</a:t>
            </a:r>
            <a:endParaRPr lang="en-US" sz="900" dirty="0">
              <a:solidFill>
                <a:prstClr val="black"/>
              </a:solidFill>
              <a:latin typeface="Calibri" panose="020F0502020204030204"/>
            </a:endParaRPr>
          </a:p>
        </p:txBody>
      </p:sp>
      <p:sp>
        <p:nvSpPr>
          <p:cNvPr id="9" name="Shape 7"/>
          <p:cNvSpPr/>
          <p:nvPr/>
        </p:nvSpPr>
        <p:spPr>
          <a:xfrm>
            <a:off x="672084" y="2112264"/>
            <a:ext cx="0" cy="164592"/>
          </a:xfrm>
          <a:prstGeom prst="line">
            <a:avLst/>
          </a:prstGeom>
          <a:noFill/>
          <a:ln w="19050">
            <a:solidFill>
              <a:srgbClr val="C7D2E0"/>
            </a:solidFill>
            <a:prstDash val="dash"/>
          </a:ln>
        </p:spPr>
        <p:txBody>
          <a:bodyPr/>
          <a:lstStyle/>
          <a:p>
            <a:endParaRPr lang="it-IT"/>
          </a:p>
        </p:txBody>
      </p:sp>
      <p:sp>
        <p:nvSpPr>
          <p:cNvPr id="10" name="Shape 8"/>
          <p:cNvSpPr/>
          <p:nvPr/>
        </p:nvSpPr>
        <p:spPr>
          <a:xfrm>
            <a:off x="480060" y="2276856"/>
            <a:ext cx="384048" cy="384048"/>
          </a:xfrm>
          <a:prstGeom prst="ellipse">
            <a:avLst/>
          </a:prstGeom>
          <a:solidFill>
            <a:srgbClr val="FF9000"/>
          </a:solidFill>
          <a:ln/>
        </p:spPr>
        <p:txBody>
          <a:bodyPr/>
          <a:lstStyle/>
          <a:p>
            <a:endParaRPr lang="it-IT"/>
          </a:p>
        </p:txBody>
      </p:sp>
      <p:sp>
        <p:nvSpPr>
          <p:cNvPr id="11" name="Text 9"/>
          <p:cNvSpPr/>
          <p:nvPr/>
        </p:nvSpPr>
        <p:spPr>
          <a:xfrm>
            <a:off x="480060" y="2276856"/>
            <a:ext cx="384048" cy="384048"/>
          </a:xfrm>
          <a:prstGeom prst="rect">
            <a:avLst/>
          </a:prstGeom>
          <a:noFill/>
          <a:ln/>
        </p:spPr>
        <p:txBody>
          <a:bodyPr wrap="square" lIns="0" tIns="0" rIns="0" bIns="0" rtlCol="0" anchor="ctr"/>
          <a:lstStyle/>
          <a:p>
            <a:pPr algn="ctr" defTabSz="685800"/>
            <a:r>
              <a:rPr lang="en-US" sz="1275" b="1" dirty="0">
                <a:solidFill>
                  <a:srgbClr val="FFFFFF"/>
                </a:solidFill>
                <a:latin typeface="Cambria" pitchFamily="34" charset="0"/>
                <a:ea typeface="Cambria" pitchFamily="34" charset="-122"/>
                <a:cs typeface="Cambria" pitchFamily="34" charset="-120"/>
              </a:rPr>
              <a:t>2</a:t>
            </a:r>
            <a:endParaRPr lang="en-US" sz="1275" dirty="0">
              <a:solidFill>
                <a:prstClr val="black"/>
              </a:solidFill>
              <a:latin typeface="Calibri" panose="020F0502020204030204"/>
            </a:endParaRPr>
          </a:p>
        </p:txBody>
      </p:sp>
      <p:sp>
        <p:nvSpPr>
          <p:cNvPr id="12" name="Text 10"/>
          <p:cNvSpPr/>
          <p:nvPr/>
        </p:nvSpPr>
        <p:spPr>
          <a:xfrm>
            <a:off x="1028700" y="2276856"/>
            <a:ext cx="2948940" cy="240030"/>
          </a:xfrm>
          <a:prstGeom prst="rect">
            <a:avLst/>
          </a:prstGeom>
          <a:noFill/>
          <a:ln/>
        </p:spPr>
        <p:txBody>
          <a:bodyPr wrap="square" lIns="0" tIns="0" rIns="0" bIns="0" rtlCol="0" anchor="ctr"/>
          <a:lstStyle/>
          <a:p>
            <a:pPr defTabSz="685800"/>
            <a:r>
              <a:rPr lang="en-US" sz="1013" b="1" dirty="0">
                <a:solidFill>
                  <a:srgbClr val="0E2841"/>
                </a:solidFill>
                <a:latin typeface="Cambria" pitchFamily="34" charset="0"/>
                <a:ea typeface="Cambria" pitchFamily="34" charset="-122"/>
                <a:cs typeface="Cambria" pitchFamily="34" charset="-120"/>
              </a:rPr>
              <a:t>Anonimizza i dati</a:t>
            </a:r>
            <a:endParaRPr lang="en-US" sz="1013" dirty="0">
              <a:solidFill>
                <a:prstClr val="black"/>
              </a:solidFill>
              <a:latin typeface="Calibri" panose="020F0502020204030204"/>
            </a:endParaRPr>
          </a:p>
        </p:txBody>
      </p:sp>
      <p:sp>
        <p:nvSpPr>
          <p:cNvPr id="13" name="Text 11"/>
          <p:cNvSpPr/>
          <p:nvPr/>
        </p:nvSpPr>
        <p:spPr>
          <a:xfrm>
            <a:off x="4080511" y="2276856"/>
            <a:ext cx="4583201" cy="384048"/>
          </a:xfrm>
          <a:prstGeom prst="rect">
            <a:avLst/>
          </a:prstGeom>
          <a:noFill/>
          <a:ln/>
        </p:spPr>
        <p:txBody>
          <a:bodyPr wrap="square" lIns="0" tIns="0" rIns="0" bIns="0" rtlCol="0" anchor="ctr"/>
          <a:lstStyle/>
          <a:p>
            <a:pPr defTabSz="685800">
              <a:lnSpc>
                <a:spcPct val="115000"/>
              </a:lnSpc>
            </a:pPr>
            <a:r>
              <a:rPr lang="en-US" sz="900" dirty="0">
                <a:solidFill>
                  <a:srgbClr val="5C6B7A"/>
                </a:solidFill>
                <a:latin typeface="Calibri" pitchFamily="34" charset="0"/>
                <a:ea typeface="Calibri" pitchFamily="34" charset="-122"/>
                <a:cs typeface="Calibri" pitchFamily="34" charset="-120"/>
              </a:rPr>
              <a:t>Non inserire mai nomi o dati identificativi nei prompt</a:t>
            </a:r>
            <a:endParaRPr lang="en-US" sz="900" dirty="0">
              <a:solidFill>
                <a:prstClr val="black"/>
              </a:solidFill>
              <a:latin typeface="Calibri" panose="020F0502020204030204"/>
            </a:endParaRPr>
          </a:p>
        </p:txBody>
      </p:sp>
      <p:sp>
        <p:nvSpPr>
          <p:cNvPr id="14" name="Shape 12"/>
          <p:cNvSpPr/>
          <p:nvPr/>
        </p:nvSpPr>
        <p:spPr>
          <a:xfrm>
            <a:off x="672084" y="2674620"/>
            <a:ext cx="0" cy="164592"/>
          </a:xfrm>
          <a:prstGeom prst="line">
            <a:avLst/>
          </a:prstGeom>
          <a:noFill/>
          <a:ln w="19050">
            <a:solidFill>
              <a:srgbClr val="C7D2E0"/>
            </a:solidFill>
            <a:prstDash val="dash"/>
          </a:ln>
        </p:spPr>
        <p:txBody>
          <a:bodyPr/>
          <a:lstStyle/>
          <a:p>
            <a:endParaRPr lang="it-IT"/>
          </a:p>
        </p:txBody>
      </p:sp>
      <p:sp>
        <p:nvSpPr>
          <p:cNvPr id="15" name="Shape 13"/>
          <p:cNvSpPr/>
          <p:nvPr/>
        </p:nvSpPr>
        <p:spPr>
          <a:xfrm>
            <a:off x="480060" y="2839212"/>
            <a:ext cx="384048" cy="384048"/>
          </a:xfrm>
          <a:prstGeom prst="ellipse">
            <a:avLst/>
          </a:prstGeom>
          <a:solidFill>
            <a:srgbClr val="0E2841"/>
          </a:solidFill>
          <a:ln/>
        </p:spPr>
        <p:txBody>
          <a:bodyPr/>
          <a:lstStyle/>
          <a:p>
            <a:endParaRPr lang="it-IT"/>
          </a:p>
        </p:txBody>
      </p:sp>
      <p:sp>
        <p:nvSpPr>
          <p:cNvPr id="16" name="Text 14"/>
          <p:cNvSpPr/>
          <p:nvPr/>
        </p:nvSpPr>
        <p:spPr>
          <a:xfrm>
            <a:off x="480060" y="2839212"/>
            <a:ext cx="384048" cy="384048"/>
          </a:xfrm>
          <a:prstGeom prst="rect">
            <a:avLst/>
          </a:prstGeom>
          <a:noFill/>
          <a:ln/>
        </p:spPr>
        <p:txBody>
          <a:bodyPr wrap="square" lIns="0" tIns="0" rIns="0" bIns="0" rtlCol="0" anchor="ctr"/>
          <a:lstStyle/>
          <a:p>
            <a:pPr algn="ctr" defTabSz="685800"/>
            <a:r>
              <a:rPr lang="en-US" sz="1275" b="1" dirty="0">
                <a:solidFill>
                  <a:srgbClr val="FFFFFF"/>
                </a:solidFill>
                <a:latin typeface="Cambria" pitchFamily="34" charset="0"/>
                <a:ea typeface="Cambria" pitchFamily="34" charset="-122"/>
                <a:cs typeface="Cambria" pitchFamily="34" charset="-120"/>
              </a:rPr>
              <a:t>3</a:t>
            </a:r>
            <a:endParaRPr lang="en-US" sz="1275" dirty="0">
              <a:solidFill>
                <a:prstClr val="black"/>
              </a:solidFill>
              <a:latin typeface="Calibri" panose="020F0502020204030204"/>
            </a:endParaRPr>
          </a:p>
        </p:txBody>
      </p:sp>
      <p:sp>
        <p:nvSpPr>
          <p:cNvPr id="17" name="Text 15"/>
          <p:cNvSpPr/>
          <p:nvPr/>
        </p:nvSpPr>
        <p:spPr>
          <a:xfrm>
            <a:off x="1028700" y="2839212"/>
            <a:ext cx="2948940" cy="240030"/>
          </a:xfrm>
          <a:prstGeom prst="rect">
            <a:avLst/>
          </a:prstGeom>
          <a:noFill/>
          <a:ln/>
        </p:spPr>
        <p:txBody>
          <a:bodyPr wrap="square" lIns="0" tIns="0" rIns="0" bIns="0" rtlCol="0" anchor="ctr"/>
          <a:lstStyle/>
          <a:p>
            <a:pPr defTabSz="685800"/>
            <a:r>
              <a:rPr lang="en-US" sz="1013" b="1" dirty="0">
                <a:solidFill>
                  <a:srgbClr val="0E2841"/>
                </a:solidFill>
                <a:latin typeface="Cambria" pitchFamily="34" charset="0"/>
                <a:ea typeface="Cambria" pitchFamily="34" charset="-122"/>
                <a:cs typeface="Cambria" pitchFamily="34" charset="-120"/>
              </a:rPr>
              <a:t>Verifica sempre gli output</a:t>
            </a:r>
            <a:endParaRPr lang="en-US" sz="1013" dirty="0">
              <a:solidFill>
                <a:prstClr val="black"/>
              </a:solidFill>
              <a:latin typeface="Calibri" panose="020F0502020204030204"/>
            </a:endParaRPr>
          </a:p>
        </p:txBody>
      </p:sp>
      <p:sp>
        <p:nvSpPr>
          <p:cNvPr id="18" name="Text 16"/>
          <p:cNvSpPr/>
          <p:nvPr/>
        </p:nvSpPr>
        <p:spPr>
          <a:xfrm>
            <a:off x="4080511" y="2839212"/>
            <a:ext cx="4583201" cy="384048"/>
          </a:xfrm>
          <a:prstGeom prst="rect">
            <a:avLst/>
          </a:prstGeom>
          <a:noFill/>
          <a:ln/>
        </p:spPr>
        <p:txBody>
          <a:bodyPr wrap="square" lIns="0" tIns="0" rIns="0" bIns="0" rtlCol="0" anchor="ctr"/>
          <a:lstStyle/>
          <a:p>
            <a:pPr defTabSz="685800">
              <a:lnSpc>
                <a:spcPct val="115000"/>
              </a:lnSpc>
            </a:pPr>
            <a:r>
              <a:rPr lang="en-US" sz="900" dirty="0">
                <a:solidFill>
                  <a:srgbClr val="5C6B7A"/>
                </a:solidFill>
                <a:latin typeface="Calibri" pitchFamily="34" charset="0"/>
                <a:ea typeface="Calibri" pitchFamily="34" charset="-122"/>
                <a:cs typeface="Calibri" pitchFamily="34" charset="-120"/>
              </a:rPr>
              <a:t>Nessun contenuto generato va usato senza controllo umano</a:t>
            </a:r>
            <a:endParaRPr lang="en-US" sz="900" dirty="0">
              <a:solidFill>
                <a:prstClr val="black"/>
              </a:solidFill>
              <a:latin typeface="Calibri" panose="020F0502020204030204"/>
            </a:endParaRPr>
          </a:p>
        </p:txBody>
      </p:sp>
      <p:sp>
        <p:nvSpPr>
          <p:cNvPr id="19" name="Shape 17"/>
          <p:cNvSpPr/>
          <p:nvPr/>
        </p:nvSpPr>
        <p:spPr>
          <a:xfrm>
            <a:off x="672084" y="3236976"/>
            <a:ext cx="0" cy="164592"/>
          </a:xfrm>
          <a:prstGeom prst="line">
            <a:avLst/>
          </a:prstGeom>
          <a:noFill/>
          <a:ln w="19050">
            <a:solidFill>
              <a:srgbClr val="C7D2E0"/>
            </a:solidFill>
            <a:prstDash val="dash"/>
          </a:ln>
        </p:spPr>
        <p:txBody>
          <a:bodyPr/>
          <a:lstStyle/>
          <a:p>
            <a:endParaRPr lang="it-IT"/>
          </a:p>
        </p:txBody>
      </p:sp>
      <p:sp>
        <p:nvSpPr>
          <p:cNvPr id="20" name="Shape 18"/>
          <p:cNvSpPr/>
          <p:nvPr/>
        </p:nvSpPr>
        <p:spPr>
          <a:xfrm>
            <a:off x="480060" y="3401568"/>
            <a:ext cx="384048" cy="384048"/>
          </a:xfrm>
          <a:prstGeom prst="ellipse">
            <a:avLst/>
          </a:prstGeom>
          <a:solidFill>
            <a:srgbClr val="FF9000"/>
          </a:solidFill>
          <a:ln/>
        </p:spPr>
        <p:txBody>
          <a:bodyPr/>
          <a:lstStyle/>
          <a:p>
            <a:endParaRPr lang="it-IT"/>
          </a:p>
        </p:txBody>
      </p:sp>
      <p:sp>
        <p:nvSpPr>
          <p:cNvPr id="21" name="Text 19"/>
          <p:cNvSpPr/>
          <p:nvPr/>
        </p:nvSpPr>
        <p:spPr>
          <a:xfrm>
            <a:off x="480060" y="3401568"/>
            <a:ext cx="384048" cy="384048"/>
          </a:xfrm>
          <a:prstGeom prst="rect">
            <a:avLst/>
          </a:prstGeom>
          <a:noFill/>
          <a:ln/>
        </p:spPr>
        <p:txBody>
          <a:bodyPr wrap="square" lIns="0" tIns="0" rIns="0" bIns="0" rtlCol="0" anchor="ctr"/>
          <a:lstStyle/>
          <a:p>
            <a:pPr algn="ctr" defTabSz="685800"/>
            <a:r>
              <a:rPr lang="en-US" sz="1275" b="1" dirty="0">
                <a:solidFill>
                  <a:srgbClr val="FFFFFF"/>
                </a:solidFill>
                <a:latin typeface="Cambria" pitchFamily="34" charset="0"/>
                <a:ea typeface="Cambria" pitchFamily="34" charset="-122"/>
                <a:cs typeface="Cambria" pitchFamily="34" charset="-120"/>
              </a:rPr>
              <a:t>4</a:t>
            </a:r>
            <a:endParaRPr lang="en-US" sz="1275" dirty="0">
              <a:solidFill>
                <a:prstClr val="black"/>
              </a:solidFill>
              <a:latin typeface="Calibri" panose="020F0502020204030204"/>
            </a:endParaRPr>
          </a:p>
        </p:txBody>
      </p:sp>
      <p:sp>
        <p:nvSpPr>
          <p:cNvPr id="22" name="Text 20"/>
          <p:cNvSpPr/>
          <p:nvPr/>
        </p:nvSpPr>
        <p:spPr>
          <a:xfrm>
            <a:off x="1028700" y="3401568"/>
            <a:ext cx="2948940" cy="240030"/>
          </a:xfrm>
          <a:prstGeom prst="rect">
            <a:avLst/>
          </a:prstGeom>
          <a:noFill/>
          <a:ln/>
        </p:spPr>
        <p:txBody>
          <a:bodyPr wrap="square" lIns="0" tIns="0" rIns="0" bIns="0" rtlCol="0" anchor="ctr"/>
          <a:lstStyle/>
          <a:p>
            <a:pPr defTabSz="685800"/>
            <a:r>
              <a:rPr lang="en-US" sz="1013" b="1" dirty="0">
                <a:solidFill>
                  <a:srgbClr val="0E2841"/>
                </a:solidFill>
                <a:latin typeface="Cambria" pitchFamily="34" charset="0"/>
                <a:ea typeface="Cambria" pitchFamily="34" charset="-122"/>
                <a:cs typeface="Cambria" pitchFamily="34" charset="-120"/>
              </a:rPr>
              <a:t>Dichiara l'uso dell'IA</a:t>
            </a:r>
            <a:endParaRPr lang="en-US" sz="1013" dirty="0">
              <a:solidFill>
                <a:prstClr val="black"/>
              </a:solidFill>
              <a:latin typeface="Calibri" panose="020F0502020204030204"/>
            </a:endParaRPr>
          </a:p>
        </p:txBody>
      </p:sp>
      <p:sp>
        <p:nvSpPr>
          <p:cNvPr id="23" name="Text 21"/>
          <p:cNvSpPr/>
          <p:nvPr/>
        </p:nvSpPr>
        <p:spPr>
          <a:xfrm>
            <a:off x="4080511" y="3401568"/>
            <a:ext cx="4583201" cy="384048"/>
          </a:xfrm>
          <a:prstGeom prst="rect">
            <a:avLst/>
          </a:prstGeom>
          <a:noFill/>
          <a:ln/>
        </p:spPr>
        <p:txBody>
          <a:bodyPr wrap="square" lIns="0" tIns="0" rIns="0" bIns="0" rtlCol="0" anchor="ctr"/>
          <a:lstStyle/>
          <a:p>
            <a:pPr defTabSz="685800">
              <a:lnSpc>
                <a:spcPct val="115000"/>
              </a:lnSpc>
            </a:pPr>
            <a:r>
              <a:rPr lang="en-US" sz="900" dirty="0">
                <a:solidFill>
                  <a:srgbClr val="5C6B7A"/>
                </a:solidFill>
                <a:latin typeface="Calibri" pitchFamily="34" charset="0"/>
                <a:ea typeface="Calibri" pitchFamily="34" charset="-122"/>
                <a:cs typeface="Calibri" pitchFamily="34" charset="-120"/>
              </a:rPr>
              <a:t>Trasparenza verso studenti, famiglie e colleghi</a:t>
            </a:r>
            <a:endParaRPr lang="en-US" sz="900" dirty="0">
              <a:solidFill>
                <a:prstClr val="black"/>
              </a:solidFill>
              <a:latin typeface="Calibri" panose="020F0502020204030204"/>
            </a:endParaRPr>
          </a:p>
        </p:txBody>
      </p:sp>
      <p:sp>
        <p:nvSpPr>
          <p:cNvPr id="24" name="Shape 22"/>
          <p:cNvSpPr/>
          <p:nvPr/>
        </p:nvSpPr>
        <p:spPr>
          <a:xfrm>
            <a:off x="672084" y="3799332"/>
            <a:ext cx="0" cy="164592"/>
          </a:xfrm>
          <a:prstGeom prst="line">
            <a:avLst/>
          </a:prstGeom>
          <a:noFill/>
          <a:ln w="19050">
            <a:solidFill>
              <a:srgbClr val="C7D2E0"/>
            </a:solidFill>
            <a:prstDash val="dash"/>
          </a:ln>
        </p:spPr>
        <p:txBody>
          <a:bodyPr/>
          <a:lstStyle/>
          <a:p>
            <a:endParaRPr lang="it-IT"/>
          </a:p>
        </p:txBody>
      </p:sp>
      <p:sp>
        <p:nvSpPr>
          <p:cNvPr id="25" name="Shape 23"/>
          <p:cNvSpPr/>
          <p:nvPr/>
        </p:nvSpPr>
        <p:spPr>
          <a:xfrm>
            <a:off x="480060" y="3963924"/>
            <a:ext cx="384048" cy="384048"/>
          </a:xfrm>
          <a:prstGeom prst="ellipse">
            <a:avLst/>
          </a:prstGeom>
          <a:solidFill>
            <a:srgbClr val="0E2841"/>
          </a:solidFill>
          <a:ln/>
        </p:spPr>
        <p:txBody>
          <a:bodyPr/>
          <a:lstStyle/>
          <a:p>
            <a:endParaRPr lang="it-IT"/>
          </a:p>
        </p:txBody>
      </p:sp>
      <p:sp>
        <p:nvSpPr>
          <p:cNvPr id="26" name="Text 24"/>
          <p:cNvSpPr/>
          <p:nvPr/>
        </p:nvSpPr>
        <p:spPr>
          <a:xfrm>
            <a:off x="480060" y="3963924"/>
            <a:ext cx="384048" cy="384048"/>
          </a:xfrm>
          <a:prstGeom prst="rect">
            <a:avLst/>
          </a:prstGeom>
          <a:noFill/>
          <a:ln/>
        </p:spPr>
        <p:txBody>
          <a:bodyPr wrap="square" lIns="0" tIns="0" rIns="0" bIns="0" rtlCol="0" anchor="ctr"/>
          <a:lstStyle/>
          <a:p>
            <a:pPr algn="ctr" defTabSz="685800"/>
            <a:r>
              <a:rPr lang="en-US" sz="1275" b="1" dirty="0">
                <a:solidFill>
                  <a:srgbClr val="FFFFFF"/>
                </a:solidFill>
                <a:latin typeface="Cambria" pitchFamily="34" charset="0"/>
                <a:ea typeface="Cambria" pitchFamily="34" charset="-122"/>
                <a:cs typeface="Cambria" pitchFamily="34" charset="-120"/>
              </a:rPr>
              <a:t>5</a:t>
            </a:r>
            <a:endParaRPr lang="en-US" sz="1275" dirty="0">
              <a:solidFill>
                <a:prstClr val="black"/>
              </a:solidFill>
              <a:latin typeface="Calibri" panose="020F0502020204030204"/>
            </a:endParaRPr>
          </a:p>
        </p:txBody>
      </p:sp>
      <p:sp>
        <p:nvSpPr>
          <p:cNvPr id="27" name="Text 25"/>
          <p:cNvSpPr/>
          <p:nvPr/>
        </p:nvSpPr>
        <p:spPr>
          <a:xfrm>
            <a:off x="1028700" y="3963924"/>
            <a:ext cx="2948940" cy="240030"/>
          </a:xfrm>
          <a:prstGeom prst="rect">
            <a:avLst/>
          </a:prstGeom>
          <a:noFill/>
          <a:ln/>
        </p:spPr>
        <p:txBody>
          <a:bodyPr wrap="square" lIns="0" tIns="0" rIns="0" bIns="0" rtlCol="0" anchor="ctr"/>
          <a:lstStyle/>
          <a:p>
            <a:pPr defTabSz="685800"/>
            <a:r>
              <a:rPr lang="en-US" sz="1013" b="1" dirty="0">
                <a:solidFill>
                  <a:srgbClr val="0E2841"/>
                </a:solidFill>
                <a:latin typeface="Cambria" pitchFamily="34" charset="0"/>
                <a:ea typeface="Cambria" pitchFamily="34" charset="-122"/>
                <a:cs typeface="Cambria" pitchFamily="34" charset="-120"/>
              </a:rPr>
              <a:t>Continua a formarti</a:t>
            </a:r>
            <a:endParaRPr lang="en-US" sz="1013" dirty="0">
              <a:solidFill>
                <a:prstClr val="black"/>
              </a:solidFill>
              <a:latin typeface="Calibri" panose="020F0502020204030204"/>
            </a:endParaRPr>
          </a:p>
        </p:txBody>
      </p:sp>
      <p:sp>
        <p:nvSpPr>
          <p:cNvPr id="28" name="Text 26"/>
          <p:cNvSpPr/>
          <p:nvPr/>
        </p:nvSpPr>
        <p:spPr>
          <a:xfrm>
            <a:off x="4080511" y="3963924"/>
            <a:ext cx="4583201" cy="384048"/>
          </a:xfrm>
          <a:prstGeom prst="rect">
            <a:avLst/>
          </a:prstGeom>
          <a:noFill/>
          <a:ln/>
        </p:spPr>
        <p:txBody>
          <a:bodyPr wrap="square" lIns="0" tIns="0" rIns="0" bIns="0" rtlCol="0" anchor="ctr"/>
          <a:lstStyle/>
          <a:p>
            <a:pPr defTabSz="685800">
              <a:lnSpc>
                <a:spcPct val="115000"/>
              </a:lnSpc>
            </a:pPr>
            <a:r>
              <a:rPr lang="en-US" sz="900" dirty="0">
                <a:solidFill>
                  <a:srgbClr val="5C6B7A"/>
                </a:solidFill>
                <a:latin typeface="Calibri" pitchFamily="34" charset="0"/>
                <a:ea typeface="Calibri" pitchFamily="34" charset="-122"/>
                <a:cs typeface="Calibri" pitchFamily="34" charset="-120"/>
              </a:rPr>
              <a:t>Aggiorna le tue competenze su DigCompEdu e DigComp 3.0</a:t>
            </a:r>
            <a:endParaRPr lang="en-US" sz="900" dirty="0">
              <a:solidFill>
                <a:prstClr val="black"/>
              </a:solidFill>
              <a:latin typeface="Calibri" panose="020F0502020204030204"/>
            </a:endParaRPr>
          </a:p>
        </p:txBody>
      </p:sp>
      <p:sp>
        <p:nvSpPr>
          <p:cNvPr id="29" name="Text 27"/>
          <p:cNvSpPr/>
          <p:nvPr/>
        </p:nvSpPr>
        <p:spPr>
          <a:xfrm>
            <a:off x="8320811" y="288036"/>
            <a:ext cx="548640" cy="205740"/>
          </a:xfrm>
          <a:prstGeom prst="rect">
            <a:avLst/>
          </a:prstGeom>
          <a:noFill/>
          <a:ln/>
        </p:spPr>
        <p:txBody>
          <a:bodyPr wrap="square" lIns="0" tIns="0" rIns="0" bIns="0" rtlCol="0" anchor="ctr"/>
          <a:lstStyle/>
          <a:p>
            <a:pPr algn="r" defTabSz="685800"/>
            <a:r>
              <a:rPr lang="en-US" sz="750" dirty="0">
                <a:solidFill>
                  <a:srgbClr val="5C6B7A"/>
                </a:solidFill>
                <a:latin typeface="Calibri" pitchFamily="34" charset="0"/>
                <a:ea typeface="Calibri" pitchFamily="34" charset="-122"/>
                <a:cs typeface="Calibri" pitchFamily="34" charset="-120"/>
              </a:rPr>
              <a:t>19 / 20</a:t>
            </a:r>
            <a:endParaRPr lang="en-US" sz="750"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26021"/>
            <a:ext cx="6501029" cy="332259"/>
          </a:xfrm>
          <a:prstGeom prst="rect">
            <a:avLst/>
          </a:prstGeom>
          <a:noFill/>
          <a:ln/>
        </p:spPr>
        <p:txBody>
          <a:bodyPr wrap="none" lIns="0" tIns="0" rIns="0" bIns="0" rtlCol="0" anchor="t"/>
          <a:lstStyle/>
          <a:p>
            <a:pPr marL="0" indent="0" algn="l">
              <a:lnSpc>
                <a:spcPts val="2600"/>
              </a:lnSpc>
              <a:buNone/>
            </a:pPr>
            <a:r>
              <a:rPr lang="en-US" sz="2050" dirty="0">
                <a:solidFill>
                  <a:srgbClr val="152D47"/>
                </a:solidFill>
                <a:latin typeface="Crimson Pro Semi Bold" pitchFamily="34" charset="0"/>
                <a:ea typeface="Crimson Pro Semi Bold" pitchFamily="34" charset="-122"/>
                <a:cs typeface="Crimson Pro Semi Bold" pitchFamily="34" charset="-120"/>
              </a:rPr>
              <a:t>Linee Guida </a:t>
            </a:r>
            <a:r>
              <a:rPr lang="en-US" sz="2050" dirty="0" err="1">
                <a:solidFill>
                  <a:srgbClr val="152D47"/>
                </a:solidFill>
                <a:latin typeface="Crimson Pro Semi Bold" pitchFamily="34" charset="0"/>
                <a:ea typeface="Crimson Pro Semi Bold" pitchFamily="34" charset="-122"/>
                <a:cs typeface="Crimson Pro Semi Bold" pitchFamily="34" charset="-120"/>
              </a:rPr>
              <a:t>ministeriali:L'Architettura</a:t>
            </a:r>
            <a:r>
              <a:rPr lang="en-US" sz="2050" dirty="0">
                <a:solidFill>
                  <a:srgbClr val="152D47"/>
                </a:solidFill>
                <a:latin typeface="Crimson Pro Semi Bold" pitchFamily="34" charset="0"/>
                <a:ea typeface="Crimson Pro Semi Bold" pitchFamily="34" charset="-122"/>
                <a:cs typeface="Crimson Pro Semi Bold" pitchFamily="34" charset="-120"/>
              </a:rPr>
              <a:t> di un'IA Sicura a Scuola</a:t>
            </a:r>
            <a:endParaRPr lang="en-US" sz="2050" dirty="0"/>
          </a:p>
        </p:txBody>
      </p:sp>
      <p:pic>
        <p:nvPicPr>
          <p:cNvPr id="3" name="Image 0" descr="preencoded.png"/>
          <p:cNvPicPr>
            <a:picLocks noChangeAspect="1"/>
          </p:cNvPicPr>
          <p:nvPr/>
        </p:nvPicPr>
        <p:blipFill>
          <a:blip r:embed="rId3"/>
          <a:stretch>
            <a:fillRect/>
          </a:stretch>
        </p:blipFill>
        <p:spPr>
          <a:xfrm>
            <a:off x="496119" y="917749"/>
            <a:ext cx="6113785" cy="3412331"/>
          </a:xfrm>
          <a:prstGeom prst="rect">
            <a:avLst/>
          </a:prstGeom>
        </p:spPr>
      </p:pic>
      <p:sp>
        <p:nvSpPr>
          <p:cNvPr id="4" name="Text 1"/>
          <p:cNvSpPr/>
          <p:nvPr/>
        </p:nvSpPr>
        <p:spPr>
          <a:xfrm>
            <a:off x="496119" y="4419749"/>
            <a:ext cx="8151763" cy="297656"/>
          </a:xfrm>
          <a:prstGeom prst="rect">
            <a:avLst/>
          </a:prstGeom>
          <a:noFill/>
          <a:ln/>
        </p:spPr>
        <p:txBody>
          <a:bodyPr wrap="square" lIns="0" tIns="0" rIns="0" bIns="0" rtlCol="0" anchor="t"/>
          <a:lstStyle/>
          <a:p>
            <a:pPr marL="0" indent="0" algn="l">
              <a:lnSpc>
                <a:spcPts val="1150"/>
              </a:lnSpc>
              <a:buNone/>
            </a:pPr>
            <a:r>
              <a:rPr lang="en-US" sz="800" dirty="0">
                <a:solidFill>
                  <a:srgbClr val="4C4C4D"/>
                </a:solidFill>
                <a:latin typeface="Heebo" pitchFamily="34" charset="0"/>
                <a:ea typeface="Heebo" pitchFamily="34" charset="-122"/>
                <a:cs typeface="Heebo" pitchFamily="34" charset="-120"/>
              </a:rPr>
              <a:t>Playbook operativo e strategico per l'adozione dell'IA nel rispetto del GDPR, dell'AI Act e delle Linee Guida MIM 2025. Un'infrastruttura validata che integra Data Privacy, Governance, AI Compliance e allineamento normativo in ogni componente dell'ecosistema scolastico.</a:t>
            </a:r>
            <a:endParaRPr lang="en-US" sz="800" dirty="0"/>
          </a:p>
        </p:txBody>
      </p:sp>
      <p:pic>
        <p:nvPicPr>
          <p:cNvPr id="6" name="Immagine 5">
            <a:extLst>
              <a:ext uri="{FF2B5EF4-FFF2-40B4-BE49-F238E27FC236}">
                <a16:creationId xmlns:a16="http://schemas.microsoft.com/office/drawing/2014/main" id="{07F4D65D-B897-806D-F118-FFC3494D9AC0}"/>
              </a:ext>
            </a:extLst>
          </p:cNvPr>
          <p:cNvPicPr>
            <a:picLocks noChangeAspect="1"/>
          </p:cNvPicPr>
          <p:nvPr/>
        </p:nvPicPr>
        <p:blipFill>
          <a:blip r:embed="rId4"/>
          <a:stretch>
            <a:fillRect/>
          </a:stretch>
        </p:blipFill>
        <p:spPr>
          <a:xfrm>
            <a:off x="7455511" y="62840"/>
            <a:ext cx="1218962" cy="430700"/>
          </a:xfrm>
          <a:prstGeom prst="rect">
            <a:avLst/>
          </a:prstGeom>
        </p:spPr>
      </p:pic>
      <p:pic>
        <p:nvPicPr>
          <p:cNvPr id="7" name="Immagine 6">
            <a:extLst>
              <a:ext uri="{FF2B5EF4-FFF2-40B4-BE49-F238E27FC236}">
                <a16:creationId xmlns:a16="http://schemas.microsoft.com/office/drawing/2014/main" id="{986FAE91-DB67-8B5A-5949-CAF013946D7D}"/>
              </a:ext>
            </a:extLst>
          </p:cNvPr>
          <p:cNvPicPr>
            <a:picLocks noChangeAspect="1"/>
          </p:cNvPicPr>
          <p:nvPr/>
        </p:nvPicPr>
        <p:blipFill>
          <a:blip r:embed="rId5"/>
          <a:stretch>
            <a:fillRect/>
          </a:stretch>
        </p:blipFill>
        <p:spPr>
          <a:xfrm>
            <a:off x="7455511" y="663545"/>
            <a:ext cx="1565603" cy="46021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418133"/>
            <a:ext cx="774129" cy="186556"/>
          </a:xfrm>
          <a:prstGeom prst="roundRect">
            <a:avLst>
              <a:gd name="adj" fmla="val 17873"/>
            </a:avLst>
          </a:prstGeom>
          <a:solidFill>
            <a:srgbClr val="DADBF1"/>
          </a:solidFill>
          <a:ln/>
        </p:spPr>
        <p:txBody>
          <a:bodyPr/>
          <a:lstStyle/>
          <a:p>
            <a:endParaRPr lang="it-IT"/>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650" y="471711"/>
            <a:ext cx="79326" cy="79326"/>
          </a:xfrm>
          <a:prstGeom prst="rect">
            <a:avLst/>
          </a:prstGeom>
        </p:spPr>
      </p:pic>
      <p:sp>
        <p:nvSpPr>
          <p:cNvPr id="5" name="Text 1"/>
          <p:cNvSpPr/>
          <p:nvPr/>
        </p:nvSpPr>
        <p:spPr>
          <a:xfrm>
            <a:off x="674638" y="447898"/>
            <a:ext cx="536079" cy="127025"/>
          </a:xfrm>
          <a:prstGeom prst="rect">
            <a:avLst/>
          </a:prstGeom>
          <a:noFill/>
          <a:ln/>
        </p:spPr>
        <p:txBody>
          <a:bodyPr wrap="none" lIns="0" tIns="0" rIns="0" bIns="0" rtlCol="0" anchor="t"/>
          <a:lstStyle/>
          <a:p>
            <a:pPr>
              <a:lnSpc>
                <a:spcPts val="1000"/>
              </a:lnSpc>
            </a:pPr>
            <a:r>
              <a:rPr lang="en-US" sz="625" dirty="0">
                <a:solidFill>
                  <a:srgbClr val="272525"/>
                </a:solidFill>
                <a:latin typeface="Inter" pitchFamily="34" charset="0"/>
                <a:ea typeface="Inter" pitchFamily="34" charset="-122"/>
                <a:cs typeface="Inter" pitchFamily="34" charset="-120"/>
              </a:rPr>
              <a:t>FASE INIZIALE</a:t>
            </a:r>
            <a:endParaRPr lang="en-US" sz="625" dirty="0"/>
          </a:p>
        </p:txBody>
      </p:sp>
      <p:sp>
        <p:nvSpPr>
          <p:cNvPr id="6" name="Text 2"/>
          <p:cNvSpPr/>
          <p:nvPr/>
        </p:nvSpPr>
        <p:spPr>
          <a:xfrm>
            <a:off x="496119" y="644352"/>
            <a:ext cx="4382468" cy="310083"/>
          </a:xfrm>
          <a:prstGeom prst="rect">
            <a:avLst/>
          </a:prstGeom>
          <a:noFill/>
          <a:ln/>
        </p:spPr>
        <p:txBody>
          <a:bodyPr wrap="none" lIns="0" tIns="0" rIns="0" bIns="0" rtlCol="0" anchor="t"/>
          <a:lstStyle/>
          <a:p>
            <a:pPr>
              <a:lnSpc>
                <a:spcPts val="2438"/>
              </a:lnSpc>
            </a:pPr>
            <a:r>
              <a:rPr lang="en-US" sz="1938" b="1" dirty="0">
                <a:solidFill>
                  <a:srgbClr val="000000"/>
                </a:solidFill>
                <a:latin typeface="Heebo" panose="020B0604020202020204" charset="-79"/>
                <a:ea typeface="Inter Bold" pitchFamily="34" charset="-122"/>
                <a:cs typeface="Heebo" panose="020B0604020202020204" charset="-79"/>
              </a:rPr>
              <a:t>1° Fase: Definizione del Progetto</a:t>
            </a:r>
            <a:endParaRPr lang="en-US" sz="1938" dirty="0">
              <a:latin typeface="Heebo" panose="020B0604020202020204" charset="-79"/>
              <a:cs typeface="Heebo" panose="020B0604020202020204" charset="-79"/>
            </a:endParaRPr>
          </a:p>
        </p:txBody>
      </p:sp>
      <p:sp>
        <p:nvSpPr>
          <p:cNvPr id="7" name="Text 3"/>
          <p:cNvSpPr/>
          <p:nvPr/>
        </p:nvSpPr>
        <p:spPr>
          <a:xfrm>
            <a:off x="510407" y="1010319"/>
            <a:ext cx="4722763" cy="317599"/>
          </a:xfrm>
          <a:prstGeom prst="rect">
            <a:avLst/>
          </a:prstGeom>
          <a:noFill/>
          <a:ln/>
        </p:spPr>
        <p:txBody>
          <a:bodyPr wrap="square" lIns="0" tIns="0" rIns="0" bIns="0" rtlCol="0" anchor="t"/>
          <a:lstStyle/>
          <a:p>
            <a:pPr>
              <a:lnSpc>
                <a:spcPts val="1250"/>
              </a:lnSpc>
            </a:pPr>
            <a:r>
              <a:rPr lang="en-US" sz="781" dirty="0">
                <a:solidFill>
                  <a:srgbClr val="272525"/>
                </a:solidFill>
                <a:latin typeface="Heebo" panose="020B0604020202020204" charset="-79"/>
                <a:ea typeface="Inter" pitchFamily="34" charset="-122"/>
                <a:cs typeface="Heebo" panose="020B0604020202020204" charset="-79"/>
              </a:rPr>
              <a:t>Prima di implementare soluzioni di IA, l'istituzione scolastica deve effettuare un'attenta analisi preliminare che coinvolga tutta la comunità educativa.</a:t>
            </a:r>
            <a:endParaRPr lang="en-US" sz="781" dirty="0">
              <a:latin typeface="Heebo" panose="020B0604020202020204" charset="-79"/>
              <a:cs typeface="Heebo" panose="020B0604020202020204" charset="-79"/>
            </a:endParaRPr>
          </a:p>
        </p:txBody>
      </p:sp>
      <p:pic>
        <p:nvPicPr>
          <p:cNvPr id="8" name="Image 2" descr="preencoded.png"/>
          <p:cNvPicPr>
            <a:picLocks noChangeAspect="1"/>
          </p:cNvPicPr>
          <p:nvPr/>
        </p:nvPicPr>
        <p:blipFill>
          <a:blip r:embed="rId6"/>
          <a:stretch>
            <a:fillRect/>
          </a:stretch>
        </p:blipFill>
        <p:spPr>
          <a:xfrm>
            <a:off x="496119" y="1532483"/>
            <a:ext cx="496119" cy="595387"/>
          </a:xfrm>
          <a:prstGeom prst="rect">
            <a:avLst/>
          </a:prstGeom>
        </p:spPr>
      </p:pic>
      <p:sp>
        <p:nvSpPr>
          <p:cNvPr id="10" name="Text 5"/>
          <p:cNvSpPr/>
          <p:nvPr/>
        </p:nvSpPr>
        <p:spPr>
          <a:xfrm>
            <a:off x="1091431" y="1846214"/>
            <a:ext cx="4127451" cy="158799"/>
          </a:xfrm>
          <a:prstGeom prst="rect">
            <a:avLst/>
          </a:prstGeom>
          <a:noFill/>
          <a:ln/>
        </p:spPr>
        <p:txBody>
          <a:bodyPr wrap="none" lIns="0" tIns="0" rIns="0" bIns="0" rtlCol="0" anchor="t"/>
          <a:lstStyle/>
          <a:p>
            <a:pPr>
              <a:lnSpc>
                <a:spcPts val="1250"/>
              </a:lnSpc>
            </a:pPr>
            <a:r>
              <a:rPr lang="en-US" sz="781" dirty="0">
                <a:solidFill>
                  <a:srgbClr val="272525"/>
                </a:solidFill>
                <a:latin typeface="Heebo" panose="020B0604020202020204" charset="-79"/>
                <a:ea typeface="Inter" pitchFamily="34" charset="-122"/>
                <a:cs typeface="Heebo" panose="020B0604020202020204" charset="-79"/>
              </a:rPr>
              <a:t>Individuare le aree di applicazione più rilevanti per le specifiche esigenze dell'istituto</a:t>
            </a:r>
            <a:endParaRPr lang="en-US" sz="781" dirty="0">
              <a:latin typeface="Heebo" panose="020B0604020202020204" charset="-79"/>
              <a:cs typeface="Heebo" panose="020B0604020202020204" charset="-79"/>
            </a:endParaRPr>
          </a:p>
        </p:txBody>
      </p:sp>
      <p:pic>
        <p:nvPicPr>
          <p:cNvPr id="11" name="Image 3" descr="preencoded.png"/>
          <p:cNvPicPr>
            <a:picLocks noChangeAspect="1"/>
          </p:cNvPicPr>
          <p:nvPr/>
        </p:nvPicPr>
        <p:blipFill>
          <a:blip r:embed="rId7"/>
          <a:stretch>
            <a:fillRect/>
          </a:stretch>
        </p:blipFill>
        <p:spPr>
          <a:xfrm>
            <a:off x="496119" y="2127870"/>
            <a:ext cx="496119" cy="595387"/>
          </a:xfrm>
          <a:prstGeom prst="rect">
            <a:avLst/>
          </a:prstGeom>
        </p:spPr>
      </p:pic>
      <p:sp>
        <p:nvSpPr>
          <p:cNvPr id="12" name="Text 6"/>
          <p:cNvSpPr/>
          <p:nvPr/>
        </p:nvSpPr>
        <p:spPr>
          <a:xfrm>
            <a:off x="1091431" y="2227065"/>
            <a:ext cx="1745159" cy="155004"/>
          </a:xfrm>
          <a:prstGeom prst="rect">
            <a:avLst/>
          </a:prstGeom>
          <a:noFill/>
          <a:ln/>
        </p:spPr>
        <p:txBody>
          <a:bodyPr wrap="none" lIns="0" tIns="0" rIns="0" bIns="0" rtlCol="0" anchor="t"/>
          <a:lstStyle/>
          <a:p>
            <a:pPr>
              <a:lnSpc>
                <a:spcPts val="1219"/>
              </a:lnSpc>
            </a:pPr>
            <a:r>
              <a:rPr lang="en-US" sz="969" b="1" dirty="0">
                <a:solidFill>
                  <a:srgbClr val="272525"/>
                </a:solidFill>
                <a:latin typeface="Heebo" panose="020B0604020202020204" charset="-79"/>
                <a:ea typeface="Inter Bold" pitchFamily="34" charset="-122"/>
                <a:cs typeface="Heebo" panose="020B0604020202020204" charset="-79"/>
              </a:rPr>
              <a:t>Valutazione Benefici e Rischi</a:t>
            </a:r>
            <a:endParaRPr lang="en-US" sz="969" dirty="0">
              <a:latin typeface="Heebo" panose="020B0604020202020204" charset="-79"/>
              <a:cs typeface="Heebo" panose="020B0604020202020204" charset="-79"/>
            </a:endParaRPr>
          </a:p>
        </p:txBody>
      </p:sp>
      <p:sp>
        <p:nvSpPr>
          <p:cNvPr id="13" name="Text 7"/>
          <p:cNvSpPr/>
          <p:nvPr/>
        </p:nvSpPr>
        <p:spPr>
          <a:xfrm>
            <a:off x="1091431" y="2441601"/>
            <a:ext cx="4127451" cy="158799"/>
          </a:xfrm>
          <a:prstGeom prst="rect">
            <a:avLst/>
          </a:prstGeom>
          <a:noFill/>
          <a:ln/>
        </p:spPr>
        <p:txBody>
          <a:bodyPr wrap="none" lIns="0" tIns="0" rIns="0" bIns="0" rtlCol="0" anchor="t"/>
          <a:lstStyle/>
          <a:p>
            <a:pPr>
              <a:lnSpc>
                <a:spcPts val="1250"/>
              </a:lnSpc>
            </a:pPr>
            <a:r>
              <a:rPr lang="en-US" sz="781" dirty="0">
                <a:solidFill>
                  <a:srgbClr val="272525"/>
                </a:solidFill>
                <a:latin typeface="Heebo" panose="020B0604020202020204" charset="-79"/>
                <a:ea typeface="Inter" pitchFamily="34" charset="-122"/>
                <a:cs typeface="Heebo" panose="020B0604020202020204" charset="-79"/>
              </a:rPr>
              <a:t>Effettuare un'analisi approfondita dei vantaggi attesi e dei potenziali rischi</a:t>
            </a:r>
            <a:endParaRPr lang="en-US" sz="781" dirty="0">
              <a:latin typeface="Heebo" panose="020B0604020202020204" charset="-79"/>
              <a:cs typeface="Heebo" panose="020B0604020202020204" charset="-79"/>
            </a:endParaRPr>
          </a:p>
        </p:txBody>
      </p:sp>
      <p:pic>
        <p:nvPicPr>
          <p:cNvPr id="14" name="Image 4" descr="preencoded.png"/>
          <p:cNvPicPr>
            <a:picLocks noChangeAspect="1"/>
          </p:cNvPicPr>
          <p:nvPr/>
        </p:nvPicPr>
        <p:blipFill>
          <a:blip r:embed="rId8"/>
          <a:stretch>
            <a:fillRect/>
          </a:stretch>
        </p:blipFill>
        <p:spPr>
          <a:xfrm>
            <a:off x="496119" y="2723257"/>
            <a:ext cx="496119" cy="595387"/>
          </a:xfrm>
          <a:prstGeom prst="rect">
            <a:avLst/>
          </a:prstGeom>
        </p:spPr>
      </p:pic>
      <p:sp>
        <p:nvSpPr>
          <p:cNvPr id="15" name="Text 8"/>
          <p:cNvSpPr/>
          <p:nvPr/>
        </p:nvSpPr>
        <p:spPr>
          <a:xfrm>
            <a:off x="1091431" y="2822452"/>
            <a:ext cx="1434183" cy="155004"/>
          </a:xfrm>
          <a:prstGeom prst="rect">
            <a:avLst/>
          </a:prstGeom>
          <a:noFill/>
          <a:ln/>
        </p:spPr>
        <p:txBody>
          <a:bodyPr wrap="none" lIns="0" tIns="0" rIns="0" bIns="0" rtlCol="0" anchor="t"/>
          <a:lstStyle/>
          <a:p>
            <a:pPr>
              <a:lnSpc>
                <a:spcPts val="1219"/>
              </a:lnSpc>
            </a:pPr>
            <a:r>
              <a:rPr lang="en-US" sz="969" b="1" dirty="0">
                <a:solidFill>
                  <a:srgbClr val="272525"/>
                </a:solidFill>
                <a:latin typeface="Heebo" panose="020B0604020202020204" charset="-79"/>
                <a:ea typeface="Inter Bold" pitchFamily="34" charset="-122"/>
                <a:cs typeface="Heebo" panose="020B0604020202020204" charset="-79"/>
              </a:rPr>
              <a:t>Fattibilità Organizzativa</a:t>
            </a:r>
            <a:endParaRPr lang="en-US" sz="969" dirty="0">
              <a:latin typeface="Heebo" panose="020B0604020202020204" charset="-79"/>
              <a:cs typeface="Heebo" panose="020B0604020202020204" charset="-79"/>
            </a:endParaRPr>
          </a:p>
        </p:txBody>
      </p:sp>
      <p:sp>
        <p:nvSpPr>
          <p:cNvPr id="16" name="Text 9"/>
          <p:cNvSpPr/>
          <p:nvPr/>
        </p:nvSpPr>
        <p:spPr>
          <a:xfrm>
            <a:off x="1091431" y="3036987"/>
            <a:ext cx="4127451" cy="158799"/>
          </a:xfrm>
          <a:prstGeom prst="rect">
            <a:avLst/>
          </a:prstGeom>
          <a:noFill/>
          <a:ln/>
        </p:spPr>
        <p:txBody>
          <a:bodyPr wrap="none" lIns="0" tIns="0" rIns="0" bIns="0" rtlCol="0" anchor="t"/>
          <a:lstStyle/>
          <a:p>
            <a:pPr>
              <a:lnSpc>
                <a:spcPts val="1250"/>
              </a:lnSpc>
            </a:pPr>
            <a:r>
              <a:rPr lang="en-US" sz="781" dirty="0">
                <a:solidFill>
                  <a:srgbClr val="272525"/>
                </a:solidFill>
                <a:latin typeface="Heebo" panose="020B0604020202020204" charset="-79"/>
                <a:ea typeface="Inter" pitchFamily="34" charset="-122"/>
                <a:cs typeface="Heebo" panose="020B0604020202020204" charset="-79"/>
              </a:rPr>
              <a:t>Verificare gli strumenti tecnologici disponibili e l'adeguatezza delle infrastrutture</a:t>
            </a:r>
            <a:endParaRPr lang="en-US" sz="781" dirty="0">
              <a:latin typeface="Heebo" panose="020B0604020202020204" charset="-79"/>
              <a:cs typeface="Heebo" panose="020B0604020202020204" charset="-79"/>
            </a:endParaRPr>
          </a:p>
        </p:txBody>
      </p:sp>
      <p:pic>
        <p:nvPicPr>
          <p:cNvPr id="17" name="Image 5" descr="preencoded.png"/>
          <p:cNvPicPr>
            <a:picLocks noChangeAspect="1"/>
          </p:cNvPicPr>
          <p:nvPr/>
        </p:nvPicPr>
        <p:blipFill>
          <a:blip r:embed="rId9"/>
          <a:stretch>
            <a:fillRect/>
          </a:stretch>
        </p:blipFill>
        <p:spPr>
          <a:xfrm>
            <a:off x="496119" y="3318644"/>
            <a:ext cx="496119" cy="595387"/>
          </a:xfrm>
          <a:prstGeom prst="rect">
            <a:avLst/>
          </a:prstGeom>
        </p:spPr>
      </p:pic>
      <p:sp>
        <p:nvSpPr>
          <p:cNvPr id="18" name="Text 10"/>
          <p:cNvSpPr/>
          <p:nvPr/>
        </p:nvSpPr>
        <p:spPr>
          <a:xfrm>
            <a:off x="1091432" y="3417839"/>
            <a:ext cx="1240408" cy="155004"/>
          </a:xfrm>
          <a:prstGeom prst="rect">
            <a:avLst/>
          </a:prstGeom>
          <a:noFill/>
          <a:ln/>
        </p:spPr>
        <p:txBody>
          <a:bodyPr wrap="none" lIns="0" tIns="0" rIns="0" bIns="0" rtlCol="0" anchor="t"/>
          <a:lstStyle/>
          <a:p>
            <a:pPr>
              <a:lnSpc>
                <a:spcPts val="1219"/>
              </a:lnSpc>
            </a:pPr>
            <a:r>
              <a:rPr lang="en-US" sz="969" b="1" dirty="0">
                <a:solidFill>
                  <a:srgbClr val="272525"/>
                </a:solidFill>
                <a:latin typeface="Heebo" panose="020B0604020202020204" charset="-79"/>
                <a:ea typeface="Inter Bold" pitchFamily="34" charset="-122"/>
                <a:cs typeface="Heebo" panose="020B0604020202020204" charset="-79"/>
              </a:rPr>
              <a:t>Analisi delle Risorse</a:t>
            </a:r>
            <a:endParaRPr lang="en-US" sz="969" dirty="0">
              <a:latin typeface="Heebo" panose="020B0604020202020204" charset="-79"/>
              <a:cs typeface="Heebo" panose="020B0604020202020204" charset="-79"/>
            </a:endParaRPr>
          </a:p>
        </p:txBody>
      </p:sp>
      <p:sp>
        <p:nvSpPr>
          <p:cNvPr id="19" name="Text 11"/>
          <p:cNvSpPr/>
          <p:nvPr/>
        </p:nvSpPr>
        <p:spPr>
          <a:xfrm>
            <a:off x="1091431" y="3632374"/>
            <a:ext cx="4127451" cy="158799"/>
          </a:xfrm>
          <a:prstGeom prst="rect">
            <a:avLst/>
          </a:prstGeom>
          <a:noFill/>
          <a:ln/>
        </p:spPr>
        <p:txBody>
          <a:bodyPr wrap="none" lIns="0" tIns="0" rIns="0" bIns="0" rtlCol="0" anchor="t"/>
          <a:lstStyle/>
          <a:p>
            <a:pPr>
              <a:lnSpc>
                <a:spcPts val="1250"/>
              </a:lnSpc>
            </a:pPr>
            <a:r>
              <a:rPr lang="en-US" sz="781" dirty="0">
                <a:solidFill>
                  <a:srgbClr val="272525"/>
                </a:solidFill>
                <a:latin typeface="Heebo" panose="020B0604020202020204" charset="-79"/>
                <a:ea typeface="Inter" pitchFamily="34" charset="-122"/>
                <a:cs typeface="Heebo" panose="020B0604020202020204" charset="-79"/>
              </a:rPr>
              <a:t>Valutare le competenze interne ed eventualmente identificare supporto esterno</a:t>
            </a:r>
            <a:endParaRPr lang="en-US" sz="781" dirty="0">
              <a:latin typeface="Heebo" panose="020B0604020202020204" charset="-79"/>
              <a:cs typeface="Heebo" panose="020B0604020202020204" charset="-79"/>
            </a:endParaRPr>
          </a:p>
        </p:txBody>
      </p:sp>
      <p:sp>
        <p:nvSpPr>
          <p:cNvPr id="20" name="Text 12"/>
          <p:cNvSpPr/>
          <p:nvPr/>
        </p:nvSpPr>
        <p:spPr>
          <a:xfrm>
            <a:off x="644947" y="4137273"/>
            <a:ext cx="4573935" cy="476399"/>
          </a:xfrm>
          <a:prstGeom prst="rect">
            <a:avLst/>
          </a:prstGeom>
          <a:noFill/>
          <a:ln/>
        </p:spPr>
        <p:txBody>
          <a:bodyPr wrap="square" lIns="0" tIns="0" rIns="0" bIns="0" rtlCol="0" anchor="t"/>
          <a:lstStyle/>
          <a:p>
            <a:pPr>
              <a:lnSpc>
                <a:spcPts val="1250"/>
              </a:lnSpc>
            </a:pPr>
            <a:r>
              <a:rPr lang="en-US" sz="781" b="1" dirty="0">
                <a:solidFill>
                  <a:srgbClr val="272525"/>
                </a:solidFill>
                <a:latin typeface="Heebo" panose="020B0604020202020204" charset="-79"/>
                <a:ea typeface="Inter" pitchFamily="34" charset="-122"/>
                <a:cs typeface="Heebo" panose="020B0604020202020204" charset="-79"/>
              </a:rPr>
              <a:t>Coinvolgimento della Comunità:</a:t>
            </a:r>
            <a:r>
              <a:rPr lang="en-US" sz="781" dirty="0">
                <a:solidFill>
                  <a:srgbClr val="272525"/>
                </a:solidFill>
                <a:latin typeface="Heebo" panose="020B0604020202020204" charset="-79"/>
                <a:ea typeface="Inter" pitchFamily="34" charset="-122"/>
                <a:cs typeface="Heebo" panose="020B0604020202020204" charset="-79"/>
              </a:rPr>
              <a:t> È fondamentale in questa fase ascoltare docenti, studenti, famiglie e personale per individuare le reali necessità e costruire un'idea progettuale condivisa e partecipata.</a:t>
            </a:r>
            <a:endParaRPr lang="en-US" sz="781" dirty="0">
              <a:latin typeface="Heebo" panose="020B0604020202020204" charset="-79"/>
              <a:cs typeface="Heebo" panose="020B0604020202020204" charset="-79"/>
            </a:endParaRPr>
          </a:p>
        </p:txBody>
      </p:sp>
      <p:sp>
        <p:nvSpPr>
          <p:cNvPr id="21" name="Shape 13"/>
          <p:cNvSpPr/>
          <p:nvPr/>
        </p:nvSpPr>
        <p:spPr>
          <a:xfrm>
            <a:off x="496119" y="4025652"/>
            <a:ext cx="14288" cy="699641"/>
          </a:xfrm>
          <a:prstGeom prst="rect">
            <a:avLst/>
          </a:prstGeom>
          <a:solidFill>
            <a:srgbClr val="4950BC"/>
          </a:solidFill>
          <a:ln/>
        </p:spPr>
        <p:txBody>
          <a:bodyPr/>
          <a:lstStyle/>
          <a:p>
            <a:endParaRPr lang="it-IT"/>
          </a:p>
        </p:txBody>
      </p:sp>
      <p:sp>
        <p:nvSpPr>
          <p:cNvPr id="22" name="CasellaDiTesto 21">
            <a:extLst>
              <a:ext uri="{FF2B5EF4-FFF2-40B4-BE49-F238E27FC236}">
                <a16:creationId xmlns:a16="http://schemas.microsoft.com/office/drawing/2014/main" id="{8149D0F9-9159-4C0A-9D52-0CAE4FAE0EA4}"/>
              </a:ext>
            </a:extLst>
          </p:cNvPr>
          <p:cNvSpPr txBox="1"/>
          <p:nvPr/>
        </p:nvSpPr>
        <p:spPr>
          <a:xfrm>
            <a:off x="1010966" y="1526090"/>
            <a:ext cx="1635370" cy="241605"/>
          </a:xfrm>
          <a:prstGeom prst="rect">
            <a:avLst/>
          </a:prstGeom>
          <a:noFill/>
        </p:spPr>
        <p:txBody>
          <a:bodyPr wrap="square" rtlCol="0">
            <a:spAutoFit/>
          </a:bodyPr>
          <a:lstStyle/>
          <a:p>
            <a:r>
              <a:rPr lang="it-IT" sz="970" b="1" dirty="0">
                <a:latin typeface="Heebo" panose="020B0604020202020204" charset="-79"/>
                <a:cs typeface="Heebo" panose="020B0604020202020204" charset="-79"/>
              </a:rPr>
              <a:t>Analisi del contesto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96180" y="1478384"/>
            <a:ext cx="1943945" cy="233214"/>
          </a:xfrm>
          <a:prstGeom prst="roundRect">
            <a:avLst>
              <a:gd name="adj" fmla="val 6383"/>
            </a:avLst>
          </a:prstGeom>
          <a:solidFill>
            <a:srgbClr val="D7DFF4"/>
          </a:solidFill>
          <a:ln/>
        </p:spPr>
        <p:txBody>
          <a:bodyPr/>
          <a:lstStyle/>
          <a:p>
            <a:endParaRPr lang="it-IT"/>
          </a:p>
        </p:txBody>
      </p:sp>
      <p:sp>
        <p:nvSpPr>
          <p:cNvPr id="3" name="Text 1"/>
          <p:cNvSpPr/>
          <p:nvPr/>
        </p:nvSpPr>
        <p:spPr>
          <a:xfrm>
            <a:off x="570592" y="1515591"/>
            <a:ext cx="2252309" cy="158800"/>
          </a:xfrm>
          <a:prstGeom prst="rect">
            <a:avLst/>
          </a:prstGeom>
          <a:noFill/>
          <a:ln/>
        </p:spPr>
        <p:txBody>
          <a:bodyPr wrap="none" lIns="0" tIns="0" rIns="0" bIns="0" rtlCol="0" anchor="t"/>
          <a:lstStyle/>
          <a:p>
            <a:pPr>
              <a:lnSpc>
                <a:spcPct val="133000"/>
              </a:lnSpc>
            </a:pPr>
            <a:r>
              <a:rPr lang="en-US" sz="750" dirty="0">
                <a:solidFill>
                  <a:srgbClr val="15213F"/>
                </a:solidFill>
                <a:latin typeface="Roboto" pitchFamily="34" charset="0"/>
                <a:ea typeface="Roboto" pitchFamily="34" charset="-122"/>
                <a:cs typeface="Roboto" pitchFamily="34" charset="-120"/>
              </a:rPr>
              <a:t>AI ACT — REGOLAMENTO UE 2024/1689</a:t>
            </a:r>
            <a:endParaRPr lang="en-US" sz="750" dirty="0"/>
          </a:p>
        </p:txBody>
      </p:sp>
      <p:sp>
        <p:nvSpPr>
          <p:cNvPr id="4" name="Text 2"/>
          <p:cNvSpPr/>
          <p:nvPr/>
        </p:nvSpPr>
        <p:spPr>
          <a:xfrm>
            <a:off x="496180" y="1761158"/>
            <a:ext cx="4874744" cy="387548"/>
          </a:xfrm>
          <a:prstGeom prst="rect">
            <a:avLst/>
          </a:prstGeom>
          <a:noFill/>
          <a:ln/>
        </p:spPr>
        <p:txBody>
          <a:bodyPr wrap="none" lIns="0" tIns="0" rIns="0" bIns="0" rtlCol="0" anchor="t"/>
          <a:lstStyle/>
          <a:p>
            <a:pPr>
              <a:lnSpc>
                <a:spcPct val="104000"/>
              </a:lnSpc>
            </a:pPr>
            <a:r>
              <a:rPr lang="en-US" sz="2438" dirty="0">
                <a:solidFill>
                  <a:srgbClr val="3257B8"/>
                </a:solidFill>
                <a:latin typeface="Roboto Slab" pitchFamily="34" charset="0"/>
                <a:ea typeface="Roboto Slab" pitchFamily="34" charset="-122"/>
                <a:cs typeface="Roboto Slab" pitchFamily="34" charset="-120"/>
              </a:rPr>
              <a:t>Cosa succede il 2 agosto 2026?</a:t>
            </a:r>
            <a:endParaRPr lang="en-US" sz="2438" dirty="0"/>
          </a:p>
        </p:txBody>
      </p:sp>
      <p:sp>
        <p:nvSpPr>
          <p:cNvPr id="5" name="Text 3"/>
          <p:cNvSpPr/>
          <p:nvPr/>
        </p:nvSpPr>
        <p:spPr>
          <a:xfrm>
            <a:off x="496181" y="2334741"/>
            <a:ext cx="8151410" cy="1330301"/>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Il </a:t>
            </a:r>
            <a:r>
              <a:rPr lang="en-US" sz="975" b="1" dirty="0">
                <a:solidFill>
                  <a:srgbClr val="15213F"/>
                </a:solidFill>
                <a:latin typeface="Roboto" pitchFamily="34" charset="0"/>
                <a:ea typeface="Roboto" pitchFamily="34" charset="-122"/>
                <a:cs typeface="Roboto" pitchFamily="34" charset="-120"/>
              </a:rPr>
              <a:t>2 agosto 2026</a:t>
            </a:r>
            <a:r>
              <a:rPr lang="en-US" sz="975" dirty="0">
                <a:solidFill>
                  <a:srgbClr val="15213F"/>
                </a:solidFill>
                <a:latin typeface="Roboto" pitchFamily="34" charset="0"/>
                <a:ea typeface="Roboto" pitchFamily="34" charset="-122"/>
                <a:cs typeface="Roboto" pitchFamily="34" charset="-120"/>
              </a:rPr>
              <a:t> segna una data cruciale per le scuole italiane: da quel momento, l'</a:t>
            </a:r>
            <a:r>
              <a:rPr lang="en-US" sz="975" b="1" dirty="0">
                <a:solidFill>
                  <a:srgbClr val="15213F"/>
                </a:solidFill>
                <a:latin typeface="Roboto" pitchFamily="34" charset="0"/>
                <a:ea typeface="Roboto" pitchFamily="34" charset="-122"/>
                <a:cs typeface="Roboto" pitchFamily="34" charset="-120"/>
              </a:rPr>
              <a:t>AI Act</a:t>
            </a:r>
            <a:r>
              <a:rPr lang="en-US" sz="975" dirty="0">
                <a:solidFill>
                  <a:srgbClr val="15213F"/>
                </a:solidFill>
                <a:latin typeface="Roboto" pitchFamily="34" charset="0"/>
                <a:ea typeface="Roboto" pitchFamily="34" charset="-122"/>
                <a:cs typeface="Roboto" pitchFamily="34" charset="-120"/>
              </a:rPr>
              <a:t> entra in piena applicazione per i sistemi di intelligenza artificiale classificati come </a:t>
            </a:r>
            <a:r>
              <a:rPr lang="en-US" sz="975" b="1" dirty="0">
                <a:solidFill>
                  <a:srgbClr val="15213F"/>
                </a:solidFill>
                <a:latin typeface="Roboto" pitchFamily="34" charset="0"/>
                <a:ea typeface="Roboto" pitchFamily="34" charset="-122"/>
                <a:cs typeface="Roboto" pitchFamily="34" charset="-120"/>
              </a:rPr>
              <a:t>ad alto rischio</a:t>
            </a:r>
            <a:r>
              <a:rPr lang="en-US" sz="975" dirty="0">
                <a:solidFill>
                  <a:srgbClr val="15213F"/>
                </a:solidFill>
                <a:latin typeface="Roboto" pitchFamily="34" charset="0"/>
                <a:ea typeface="Roboto" pitchFamily="34" charset="-122"/>
                <a:cs typeface="Roboto" pitchFamily="34" charset="-120"/>
              </a:rPr>
              <a:t>. I fornitori di questi sistemi dovranno rispettare una serie di obblighi stringenti, tra cui l'obbligo di trasparenza (art. 13): dovranno rilasciare informazioni </a:t>
            </a:r>
            <a:r>
              <a:rPr lang="en-US" sz="975" i="1" dirty="0">
                <a:solidFill>
                  <a:srgbClr val="15213F"/>
                </a:solidFill>
                <a:latin typeface="Roboto" pitchFamily="34" charset="0"/>
                <a:ea typeface="Roboto" pitchFamily="34" charset="-122"/>
                <a:cs typeface="Roboto" pitchFamily="34" charset="-120"/>
              </a:rPr>
              <a:t>concrete, chiare e precise</a:t>
            </a:r>
            <a:r>
              <a:rPr lang="en-US" sz="975" dirty="0">
                <a:solidFill>
                  <a:srgbClr val="15213F"/>
                </a:solidFill>
                <a:latin typeface="Roboto" pitchFamily="34" charset="0"/>
                <a:ea typeface="Roboto" pitchFamily="34" charset="-122"/>
                <a:cs typeface="Roboto" pitchFamily="34" charset="-120"/>
              </a:rPr>
              <a:t> che includano l'identità del fornitore, le capacità e i limiti del sistema, le specifiche di sicurezza e cybersicurezza, e le modalità della sorveglianza umana — ovvero come il docente può e deve monitorare l'utilizzo dell'IA. Le scuole che adottano tali sistemi dovranno verificare la conformità dei propri strumenti digitali.</a:t>
            </a:r>
            <a:endParaRPr lang="en-US" sz="975" dirty="0"/>
          </a:p>
          <a:p>
            <a:pPr>
              <a:lnSpc>
                <a:spcPct val="133000"/>
              </a:lnSpc>
            </a:pPr>
            <a:r>
              <a:rPr lang="en-US" sz="975" dirty="0">
                <a:solidFill>
                  <a:srgbClr val="000000"/>
                </a:solidFill>
                <a:latin typeface="Roboto" pitchFamily="34" charset="0"/>
                <a:ea typeface="Roboto" pitchFamily="34" charset="-122"/>
                <a:cs typeface="Roboto" pitchFamily="34" charset="-120"/>
              </a:rPr>
              <a:t>🌐</a:t>
            </a:r>
            <a:r>
              <a:rPr lang="en-US" sz="975" dirty="0">
                <a:solidFill>
                  <a:srgbClr val="15213F"/>
                </a:solidFill>
                <a:latin typeface="Roboto" pitchFamily="34" charset="0"/>
                <a:ea typeface="Roboto" pitchFamily="34" charset="-122"/>
                <a:cs typeface="Roboto" pitchFamily="34" charset="-120"/>
              </a:rPr>
              <a:t> </a:t>
            </a:r>
            <a:r>
              <a:rPr lang="en-US" sz="975" u="sng" dirty="0">
                <a:solidFill>
                  <a:srgbClr val="3257B8"/>
                </a:solidFill>
                <a:latin typeface="Roboto" pitchFamily="34" charset="0"/>
                <a:ea typeface="Roboto" pitchFamily="34" charset="-122"/>
                <a:cs typeface="Roboto" pitchFamily="34" charset="-120"/>
                <a:hlinkClick r:id="rId3">
                  <a:extLst>
                    <a:ext uri="{A12FA001-AC4F-418D-AE19-62706E023703}">
                      <ahyp:hlinkClr xmlns:ahyp="http://schemas.microsoft.com/office/drawing/2018/hyperlinkcolor" val="tx"/>
                    </a:ext>
                  </a:extLst>
                </a:hlinkClick>
              </a:rPr>
              <a:t>www.oxfirm.it</a:t>
            </a:r>
            <a:r>
              <a:rPr lang="en-US" sz="975" dirty="0">
                <a:solidFill>
                  <a:srgbClr val="15213F"/>
                </a:solidFill>
                <a:latin typeface="Roboto" pitchFamily="34" charset="0"/>
                <a:ea typeface="Roboto" pitchFamily="34" charset="-122"/>
                <a:cs typeface="Roboto" pitchFamily="34" charset="-120"/>
              </a:rPr>
              <a:t> — </a:t>
            </a:r>
            <a:r>
              <a:rPr lang="en-US" sz="975" dirty="0">
                <a:solidFill>
                  <a:srgbClr val="000000"/>
                </a:solidFill>
                <a:latin typeface="Roboto" pitchFamily="34" charset="0"/>
                <a:ea typeface="Roboto" pitchFamily="34" charset="-122"/>
                <a:cs typeface="Roboto" pitchFamily="34" charset="-120"/>
              </a:rPr>
              <a:t>✉️</a:t>
            </a:r>
            <a:r>
              <a:rPr lang="en-US" sz="975" dirty="0">
                <a:solidFill>
                  <a:srgbClr val="15213F"/>
                </a:solidFill>
                <a:latin typeface="Roboto" pitchFamily="34" charset="0"/>
                <a:ea typeface="Roboto" pitchFamily="34" charset="-122"/>
                <a:cs typeface="Roboto" pitchFamily="34" charset="-120"/>
              </a:rPr>
              <a:t> </a:t>
            </a:r>
            <a:r>
              <a:rPr lang="en-US" sz="975" u="sng" dirty="0">
                <a:solidFill>
                  <a:srgbClr val="3257B8"/>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oxfirm@oxfirm.it</a:t>
            </a:r>
            <a:endParaRPr lang="en-US" sz="975"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22746" y="332110"/>
            <a:ext cx="2753246" cy="241548"/>
          </a:xfrm>
          <a:prstGeom prst="rect">
            <a:avLst/>
          </a:prstGeom>
          <a:noFill/>
          <a:ln/>
        </p:spPr>
        <p:txBody>
          <a:bodyPr wrap="none" lIns="0" tIns="0" rIns="0" bIns="0" rtlCol="0" anchor="t"/>
          <a:lstStyle/>
          <a:p>
            <a:pPr>
              <a:lnSpc>
                <a:spcPts val="1875"/>
              </a:lnSpc>
            </a:pPr>
            <a:r>
              <a:rPr lang="en-US" sz="1500" b="1" dirty="0" err="1">
                <a:solidFill>
                  <a:srgbClr val="000000"/>
                </a:solidFill>
                <a:latin typeface="Heebo" panose="020B0604020202020204" charset="-79"/>
                <a:ea typeface="Inter Bold" pitchFamily="34" charset="-122"/>
                <a:cs typeface="Heebo" panose="020B0604020202020204" charset="-79"/>
              </a:rPr>
              <a:t>Strutturare</a:t>
            </a:r>
            <a:r>
              <a:rPr lang="en-US" sz="1500" b="1" dirty="0">
                <a:solidFill>
                  <a:srgbClr val="000000"/>
                </a:solidFill>
                <a:latin typeface="Heebo" panose="020B0604020202020204" charset="-79"/>
                <a:ea typeface="Inter Bold" pitchFamily="34" charset="-122"/>
                <a:cs typeface="Heebo" panose="020B0604020202020204" charset="-79"/>
              </a:rPr>
              <a:t> Piano </a:t>
            </a:r>
            <a:r>
              <a:rPr lang="en-US" sz="1500" b="1" dirty="0" err="1">
                <a:solidFill>
                  <a:srgbClr val="000000"/>
                </a:solidFill>
                <a:latin typeface="Heebo" panose="020B0604020202020204" charset="-79"/>
                <a:ea typeface="Inter Bold" pitchFamily="34" charset="-122"/>
                <a:cs typeface="Heebo" panose="020B0604020202020204" charset="-79"/>
              </a:rPr>
              <a:t>attuazione</a:t>
            </a:r>
            <a:r>
              <a:rPr lang="en-US" sz="1500" b="1" dirty="0">
                <a:solidFill>
                  <a:srgbClr val="000000"/>
                </a:solidFill>
                <a:latin typeface="Heebo" panose="020B0604020202020204" charset="-79"/>
                <a:ea typeface="Inter Bold" pitchFamily="34" charset="-122"/>
                <a:cs typeface="Heebo" panose="020B0604020202020204" charset="-79"/>
              </a:rPr>
              <a:t> </a:t>
            </a:r>
            <a:r>
              <a:rPr lang="en-US" sz="1500" b="1" dirty="0" err="1">
                <a:solidFill>
                  <a:srgbClr val="000000"/>
                </a:solidFill>
                <a:latin typeface="Heebo" panose="020B0604020202020204" charset="-79"/>
                <a:ea typeface="Inter Bold" pitchFamily="34" charset="-122"/>
                <a:cs typeface="Heebo" panose="020B0604020202020204" charset="-79"/>
              </a:rPr>
              <a:t>integrato</a:t>
            </a:r>
            <a:r>
              <a:rPr lang="en-US" sz="1500" b="1" dirty="0">
                <a:solidFill>
                  <a:srgbClr val="000000"/>
                </a:solidFill>
                <a:latin typeface="Heebo" panose="020B0604020202020204" charset="-79"/>
                <a:ea typeface="Inter Bold" pitchFamily="34" charset="-122"/>
                <a:cs typeface="Heebo" panose="020B0604020202020204" charset="-79"/>
              </a:rPr>
              <a:t> al PTOF</a:t>
            </a:r>
            <a:endParaRPr lang="en-US" sz="1500" dirty="0">
              <a:latin typeface="Heebo" panose="020B0604020202020204" charset="-79"/>
              <a:cs typeface="Heebo" panose="020B0604020202020204" charset="-79"/>
            </a:endParaRPr>
          </a:p>
        </p:txBody>
      </p:sp>
      <p:sp>
        <p:nvSpPr>
          <p:cNvPr id="3" name="Text 1"/>
          <p:cNvSpPr/>
          <p:nvPr/>
        </p:nvSpPr>
        <p:spPr>
          <a:xfrm>
            <a:off x="408561" y="762876"/>
            <a:ext cx="1428304" cy="150912"/>
          </a:xfrm>
          <a:prstGeom prst="rect">
            <a:avLst/>
          </a:prstGeom>
          <a:noFill/>
          <a:ln/>
        </p:spPr>
        <p:txBody>
          <a:bodyPr wrap="none" lIns="0" tIns="0" rIns="0" bIns="0" rtlCol="0" anchor="t"/>
          <a:lstStyle/>
          <a:p>
            <a:pPr>
              <a:lnSpc>
                <a:spcPts val="1188"/>
              </a:lnSpc>
            </a:pPr>
            <a:r>
              <a:rPr lang="en-US" sz="938" b="1" dirty="0" err="1">
                <a:solidFill>
                  <a:srgbClr val="000000"/>
                </a:solidFill>
                <a:latin typeface="Heebo" panose="020B0604020202020204" charset="-79"/>
                <a:ea typeface="Inter Bold" pitchFamily="34" charset="-122"/>
                <a:cs typeface="Heebo" panose="020B0604020202020204" charset="-79"/>
              </a:rPr>
              <a:t>Elementi</a:t>
            </a:r>
            <a:r>
              <a:rPr lang="en-US" sz="938" b="1" dirty="0">
                <a:solidFill>
                  <a:srgbClr val="000000"/>
                </a:solidFill>
                <a:latin typeface="Heebo" panose="020B0604020202020204" charset="-79"/>
                <a:ea typeface="Inter Bold" pitchFamily="34" charset="-122"/>
                <a:cs typeface="Heebo" panose="020B0604020202020204" charset="-79"/>
              </a:rPr>
              <a:t> del Piano di </a:t>
            </a:r>
            <a:r>
              <a:rPr lang="en-US" sz="938" b="1" dirty="0" err="1">
                <a:solidFill>
                  <a:srgbClr val="000000"/>
                </a:solidFill>
                <a:latin typeface="Heebo" panose="020B0604020202020204" charset="-79"/>
                <a:ea typeface="Inter Bold" pitchFamily="34" charset="-122"/>
                <a:cs typeface="Heebo" panose="020B0604020202020204" charset="-79"/>
              </a:rPr>
              <a:t>attuazione</a:t>
            </a:r>
            <a:endParaRPr lang="en-US" sz="938" dirty="0">
              <a:latin typeface="Heebo" panose="020B0604020202020204" charset="-79"/>
              <a:cs typeface="Heebo" panose="020B0604020202020204" charset="-79"/>
            </a:endParaRPr>
          </a:p>
        </p:txBody>
      </p:sp>
      <p:sp>
        <p:nvSpPr>
          <p:cNvPr id="4" name="Text 2"/>
          <p:cNvSpPr/>
          <p:nvPr/>
        </p:nvSpPr>
        <p:spPr>
          <a:xfrm>
            <a:off x="404378" y="992748"/>
            <a:ext cx="4031382" cy="309265"/>
          </a:xfrm>
          <a:prstGeom prst="rect">
            <a:avLst/>
          </a:prstGeom>
          <a:noFill/>
          <a:ln/>
        </p:spPr>
        <p:txBody>
          <a:bodyPr wrap="square" lIns="0" tIns="0" rIns="0" bIns="0" rtlCol="0" anchor="t"/>
          <a:lstStyle/>
          <a:p>
            <a:pPr>
              <a:lnSpc>
                <a:spcPts val="1188"/>
              </a:lnSpc>
            </a:pPr>
            <a:r>
              <a:rPr lang="en-US" sz="750" dirty="0">
                <a:solidFill>
                  <a:srgbClr val="272525"/>
                </a:solidFill>
                <a:latin typeface="Heebo" panose="020B0604020202020204" charset="-79"/>
                <a:ea typeface="Inter" pitchFamily="34" charset="-122"/>
                <a:cs typeface="Heebo" panose="020B0604020202020204" charset="-79"/>
              </a:rPr>
              <a:t>Il piano di </a:t>
            </a:r>
            <a:r>
              <a:rPr lang="en-US" sz="750" dirty="0" err="1">
                <a:solidFill>
                  <a:srgbClr val="272525"/>
                </a:solidFill>
                <a:latin typeface="Heebo" panose="020B0604020202020204" charset="-79"/>
                <a:ea typeface="Inter" pitchFamily="34" charset="-122"/>
                <a:cs typeface="Heebo" panose="020B0604020202020204" charset="-79"/>
              </a:rPr>
              <a:t>auttuazione</a:t>
            </a:r>
            <a:r>
              <a:rPr lang="en-US" sz="750" dirty="0">
                <a:solidFill>
                  <a:srgbClr val="272525"/>
                </a:solidFill>
                <a:latin typeface="Heebo" panose="020B0604020202020204" charset="-79"/>
                <a:ea typeface="Inter" pitchFamily="34" charset="-122"/>
                <a:cs typeface="Heebo" panose="020B0604020202020204" charset="-79"/>
              </a:rPr>
              <a:t> ( </a:t>
            </a:r>
            <a:r>
              <a:rPr lang="en-US" sz="750" dirty="0" err="1">
                <a:solidFill>
                  <a:srgbClr val="272525"/>
                </a:solidFill>
                <a:latin typeface="Heebo" panose="020B0604020202020204" charset="-79"/>
                <a:ea typeface="Inter" pitchFamily="34" charset="-122"/>
                <a:cs typeface="Heebo" panose="020B0604020202020204" charset="-79"/>
              </a:rPr>
              <a:t>integrato</a:t>
            </a:r>
            <a:r>
              <a:rPr lang="en-US" sz="750" dirty="0">
                <a:solidFill>
                  <a:srgbClr val="272525"/>
                </a:solidFill>
                <a:latin typeface="Heebo" panose="020B0604020202020204" charset="-79"/>
                <a:ea typeface="Inter" pitchFamily="34" charset="-122"/>
                <a:cs typeface="Heebo" panose="020B0604020202020204" charset="-79"/>
              </a:rPr>
              <a:t> al PTOF): </a:t>
            </a:r>
            <a:r>
              <a:rPr lang="en-US" sz="750" dirty="0" err="1">
                <a:solidFill>
                  <a:srgbClr val="272525"/>
                </a:solidFill>
                <a:latin typeface="Heebo" panose="020B0604020202020204" charset="-79"/>
                <a:ea typeface="Inter" pitchFamily="34" charset="-122"/>
                <a:cs typeface="Heebo" panose="020B0604020202020204" charset="-79"/>
              </a:rPr>
              <a:t>definisce</a:t>
            </a:r>
            <a:r>
              <a:rPr lang="en-US" sz="750" dirty="0">
                <a:solidFill>
                  <a:srgbClr val="272525"/>
                </a:solidFill>
                <a:latin typeface="Heebo" panose="020B0604020202020204" charset="-79"/>
                <a:ea typeface="Inter" pitchFamily="34" charset="-122"/>
                <a:cs typeface="Heebo" panose="020B0604020202020204" charset="-79"/>
              </a:rPr>
              <a:t> la </a:t>
            </a:r>
            <a:r>
              <a:rPr lang="en-US" sz="750" dirty="0" err="1">
                <a:solidFill>
                  <a:srgbClr val="272525"/>
                </a:solidFill>
                <a:latin typeface="Heebo" panose="020B0604020202020204" charset="-79"/>
                <a:ea typeface="Inter" pitchFamily="34" charset="-122"/>
                <a:cs typeface="Heebo" panose="020B0604020202020204" charset="-79"/>
              </a:rPr>
              <a:t>strategia</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didattica</a:t>
            </a:r>
            <a:r>
              <a:rPr lang="en-US" sz="750" dirty="0">
                <a:solidFill>
                  <a:srgbClr val="272525"/>
                </a:solidFill>
                <a:latin typeface="Heebo" panose="020B0604020202020204" charset="-79"/>
                <a:ea typeface="Inter" pitchFamily="34" charset="-122"/>
                <a:cs typeface="Heebo" panose="020B0604020202020204" charset="-79"/>
              </a:rPr>
              <a:t> e </a:t>
            </a:r>
            <a:r>
              <a:rPr lang="en-US" sz="750" dirty="0" err="1">
                <a:solidFill>
                  <a:srgbClr val="272525"/>
                </a:solidFill>
                <a:latin typeface="Heebo" panose="020B0604020202020204" charset="-79"/>
                <a:ea typeface="Inter" pitchFamily="34" charset="-122"/>
                <a:cs typeface="Heebo" panose="020B0604020202020204" charset="-79"/>
              </a:rPr>
              <a:t>organizzativa</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dell’istituto</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definendo</a:t>
            </a:r>
            <a:r>
              <a:rPr lang="en-US" sz="750" dirty="0">
                <a:solidFill>
                  <a:srgbClr val="272525"/>
                </a:solidFill>
                <a:latin typeface="Heebo" panose="020B0604020202020204" charset="-79"/>
                <a:ea typeface="Inter" pitchFamily="34" charset="-122"/>
                <a:cs typeface="Heebo" panose="020B0604020202020204" charset="-79"/>
              </a:rPr>
              <a:t>  e </a:t>
            </a:r>
            <a:r>
              <a:rPr lang="en-US" sz="750" dirty="0" err="1">
                <a:solidFill>
                  <a:srgbClr val="272525"/>
                </a:solidFill>
                <a:latin typeface="Heebo" panose="020B0604020202020204" charset="-79"/>
                <a:ea typeface="Inter" pitchFamily="34" charset="-122"/>
                <a:cs typeface="Heebo" panose="020B0604020202020204" charset="-79"/>
              </a:rPr>
              <a:t>promuivendo</a:t>
            </a:r>
            <a:r>
              <a:rPr lang="en-US" sz="750" dirty="0">
                <a:solidFill>
                  <a:srgbClr val="272525"/>
                </a:solidFill>
                <a:latin typeface="Heebo" panose="020B0604020202020204" charset="-79"/>
                <a:ea typeface="Inter" pitchFamily="34" charset="-122"/>
                <a:cs typeface="Heebo" panose="020B0604020202020204" charset="-79"/>
              </a:rPr>
              <a:t> un </a:t>
            </a:r>
            <a:r>
              <a:rPr lang="en-US" sz="750" dirty="0" err="1">
                <a:solidFill>
                  <a:srgbClr val="272525"/>
                </a:solidFill>
                <a:latin typeface="Heebo" panose="020B0604020202020204" charset="-79"/>
                <a:ea typeface="Inter" pitchFamily="34" charset="-122"/>
                <a:cs typeface="Heebo" panose="020B0604020202020204" charset="-79"/>
              </a:rPr>
              <a:t>uso</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consapevole</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degli</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strumenti</a:t>
            </a:r>
            <a:r>
              <a:rPr lang="en-US" sz="750" dirty="0">
                <a:solidFill>
                  <a:srgbClr val="272525"/>
                </a:solidFill>
                <a:latin typeface="Heebo" panose="020B0604020202020204" charset="-79"/>
                <a:ea typeface="Inter" pitchFamily="34" charset="-122"/>
                <a:cs typeface="Heebo" panose="020B0604020202020204" charset="-79"/>
              </a:rPr>
              <a:t> Ai</a:t>
            </a:r>
            <a:endParaRPr lang="en-US" sz="750" dirty="0">
              <a:latin typeface="Heebo" panose="020B0604020202020204" charset="-79"/>
              <a:cs typeface="Heebo" panose="020B0604020202020204" charset="-79"/>
            </a:endParaRPr>
          </a:p>
        </p:txBody>
      </p:sp>
      <p:sp>
        <p:nvSpPr>
          <p:cNvPr id="5" name="Text 3"/>
          <p:cNvSpPr/>
          <p:nvPr/>
        </p:nvSpPr>
        <p:spPr>
          <a:xfrm>
            <a:off x="431824" y="1357188"/>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01</a:t>
            </a:r>
            <a:endParaRPr lang="en-US" sz="750" dirty="0"/>
          </a:p>
        </p:txBody>
      </p:sp>
      <p:sp>
        <p:nvSpPr>
          <p:cNvPr id="6" name="Shape 4"/>
          <p:cNvSpPr/>
          <p:nvPr/>
        </p:nvSpPr>
        <p:spPr>
          <a:xfrm>
            <a:off x="404378" y="1520341"/>
            <a:ext cx="4031382" cy="14288"/>
          </a:xfrm>
          <a:prstGeom prst="rect">
            <a:avLst/>
          </a:prstGeom>
          <a:solidFill>
            <a:srgbClr val="4950BC"/>
          </a:solidFill>
          <a:ln/>
        </p:spPr>
        <p:txBody>
          <a:bodyPr/>
          <a:lstStyle/>
          <a:p>
            <a:endParaRPr lang="it-IT"/>
          </a:p>
        </p:txBody>
      </p:sp>
      <p:sp>
        <p:nvSpPr>
          <p:cNvPr id="7" name="Text 5"/>
          <p:cNvSpPr/>
          <p:nvPr/>
        </p:nvSpPr>
        <p:spPr>
          <a:xfrm>
            <a:off x="405510" y="1572980"/>
            <a:ext cx="1444228" cy="150912"/>
          </a:xfrm>
          <a:prstGeom prst="rect">
            <a:avLst/>
          </a:prstGeom>
          <a:noFill/>
          <a:ln/>
        </p:spPr>
        <p:txBody>
          <a:bodyPr wrap="none" lIns="0" tIns="0" rIns="0" bIns="0" rtlCol="0" anchor="t"/>
          <a:lstStyle/>
          <a:p>
            <a:pPr>
              <a:lnSpc>
                <a:spcPts val="1188"/>
              </a:lnSpc>
            </a:pPr>
            <a:r>
              <a:rPr lang="en-US" sz="938" b="1" dirty="0" err="1">
                <a:solidFill>
                  <a:srgbClr val="272525"/>
                </a:solidFill>
                <a:latin typeface="Heebo" panose="020B0604020202020204" charset="-79"/>
                <a:ea typeface="Inter Bold" pitchFamily="34" charset="-122"/>
                <a:cs typeface="Heebo" panose="020B0604020202020204" charset="-79"/>
              </a:rPr>
              <a:t>Definisce</a:t>
            </a:r>
            <a:r>
              <a:rPr lang="en-US" sz="938" b="1" dirty="0">
                <a:solidFill>
                  <a:srgbClr val="272525"/>
                </a:solidFill>
                <a:latin typeface="Heebo" panose="020B0604020202020204" charset="-79"/>
                <a:ea typeface="Inter Bold" pitchFamily="34" charset="-122"/>
                <a:cs typeface="Heebo" panose="020B0604020202020204" charset="-79"/>
              </a:rPr>
              <a:t> le </a:t>
            </a:r>
            <a:r>
              <a:rPr lang="en-US" sz="938" b="1" dirty="0" err="1">
                <a:solidFill>
                  <a:srgbClr val="272525"/>
                </a:solidFill>
                <a:latin typeface="Heebo" panose="020B0604020202020204" charset="-79"/>
                <a:ea typeface="Inter Bold" pitchFamily="34" charset="-122"/>
                <a:cs typeface="Heebo" panose="020B0604020202020204" charset="-79"/>
              </a:rPr>
              <a:t>regole</a:t>
            </a:r>
            <a:r>
              <a:rPr lang="en-US" sz="938" b="1" dirty="0">
                <a:solidFill>
                  <a:srgbClr val="272525"/>
                </a:solidFill>
                <a:latin typeface="Heebo" panose="020B0604020202020204" charset="-79"/>
                <a:ea typeface="Inter Bold" pitchFamily="34" charset="-122"/>
                <a:cs typeface="Heebo" panose="020B0604020202020204" charset="-79"/>
              </a:rPr>
              <a:t> </a:t>
            </a:r>
            <a:r>
              <a:rPr lang="en-US" sz="938" b="1" dirty="0" err="1">
                <a:solidFill>
                  <a:srgbClr val="272525"/>
                </a:solidFill>
                <a:latin typeface="Heebo" panose="020B0604020202020204" charset="-79"/>
                <a:ea typeface="Inter Bold" pitchFamily="34" charset="-122"/>
                <a:cs typeface="Heebo" panose="020B0604020202020204" charset="-79"/>
              </a:rPr>
              <a:t>basi</a:t>
            </a:r>
            <a:endParaRPr lang="en-US" sz="938" dirty="0">
              <a:latin typeface="Heebo" panose="020B0604020202020204" charset="-79"/>
              <a:cs typeface="Heebo" panose="020B0604020202020204" charset="-79"/>
            </a:endParaRPr>
          </a:p>
        </p:txBody>
      </p:sp>
      <p:sp>
        <p:nvSpPr>
          <p:cNvPr id="8" name="Text 6"/>
          <p:cNvSpPr/>
          <p:nvPr/>
        </p:nvSpPr>
        <p:spPr>
          <a:xfrm>
            <a:off x="410588" y="1773170"/>
            <a:ext cx="4031382" cy="154633"/>
          </a:xfrm>
          <a:prstGeom prst="rect">
            <a:avLst/>
          </a:prstGeom>
          <a:noFill/>
          <a:ln/>
        </p:spPr>
        <p:txBody>
          <a:bodyPr wrap="none" lIns="0" tIns="0" rIns="0" bIns="0" rtlCol="0" anchor="t"/>
          <a:lstStyle/>
          <a:p>
            <a:pPr>
              <a:lnSpc>
                <a:spcPts val="1188"/>
              </a:lnSpc>
            </a:pPr>
            <a:r>
              <a:rPr lang="en-US" sz="750" dirty="0">
                <a:solidFill>
                  <a:srgbClr val="272525"/>
                </a:solidFill>
                <a:latin typeface="Heebo" panose="020B0604020202020204" charset="-79"/>
                <a:cs typeface="Heebo" panose="020B0604020202020204" charset="-79"/>
              </a:rPr>
              <a:t>Individua </a:t>
            </a:r>
            <a:r>
              <a:rPr lang="en-US" sz="750" dirty="0" err="1">
                <a:solidFill>
                  <a:srgbClr val="272525"/>
                </a:solidFill>
                <a:latin typeface="Heebo" panose="020B0604020202020204" charset="-79"/>
                <a:cs typeface="Heebo" panose="020B0604020202020204" charset="-79"/>
              </a:rPr>
              <a:t>i</a:t>
            </a:r>
            <a:r>
              <a:rPr lang="en-US" sz="750" dirty="0">
                <a:solidFill>
                  <a:srgbClr val="272525"/>
                </a:solidFill>
                <a:latin typeface="Heebo" panose="020B0604020202020204" charset="-79"/>
                <a:cs typeface="Heebo" panose="020B0604020202020204" charset="-79"/>
              </a:rPr>
              <a:t> </a:t>
            </a:r>
            <a:r>
              <a:rPr lang="en-US" sz="750" dirty="0" err="1">
                <a:solidFill>
                  <a:srgbClr val="272525"/>
                </a:solidFill>
                <a:latin typeface="Heebo" panose="020B0604020202020204" charset="-79"/>
                <a:cs typeface="Heebo" panose="020B0604020202020204" charset="-79"/>
              </a:rPr>
              <a:t>riferimenti</a:t>
            </a:r>
            <a:r>
              <a:rPr lang="en-US" sz="750" dirty="0">
                <a:solidFill>
                  <a:srgbClr val="272525"/>
                </a:solidFill>
                <a:latin typeface="Heebo" panose="020B0604020202020204" charset="-79"/>
                <a:cs typeface="Heebo" panose="020B0604020202020204" charset="-79"/>
              </a:rPr>
              <a:t> </a:t>
            </a:r>
            <a:r>
              <a:rPr lang="en-US" sz="750" dirty="0" err="1">
                <a:solidFill>
                  <a:srgbClr val="272525"/>
                </a:solidFill>
                <a:latin typeface="Heebo" panose="020B0604020202020204" charset="-79"/>
                <a:cs typeface="Heebo" panose="020B0604020202020204" charset="-79"/>
              </a:rPr>
              <a:t>normativi</a:t>
            </a:r>
            <a:r>
              <a:rPr lang="en-US" sz="750" dirty="0">
                <a:solidFill>
                  <a:srgbClr val="272525"/>
                </a:solidFill>
                <a:latin typeface="Heebo" panose="020B0604020202020204" charset="-79"/>
                <a:cs typeface="Heebo" panose="020B0604020202020204" charset="-79"/>
              </a:rPr>
              <a:t> e </a:t>
            </a:r>
            <a:r>
              <a:rPr lang="en-US" sz="750" dirty="0" err="1">
                <a:solidFill>
                  <a:srgbClr val="272525"/>
                </a:solidFill>
                <a:latin typeface="Heebo" panose="020B0604020202020204" charset="-79"/>
                <a:cs typeface="Heebo" panose="020B0604020202020204" charset="-79"/>
              </a:rPr>
              <a:t>definisce</a:t>
            </a:r>
            <a:r>
              <a:rPr lang="en-US" sz="750" dirty="0">
                <a:solidFill>
                  <a:srgbClr val="272525"/>
                </a:solidFill>
                <a:latin typeface="Heebo" panose="020B0604020202020204" charset="-79"/>
                <a:cs typeface="Heebo" panose="020B0604020202020204" charset="-79"/>
              </a:rPr>
              <a:t> le procedure interne </a:t>
            </a:r>
            <a:endParaRPr lang="en-US" sz="750" dirty="0">
              <a:latin typeface="Heebo" panose="020B0604020202020204" charset="-79"/>
              <a:cs typeface="Heebo" panose="020B0604020202020204" charset="-79"/>
            </a:endParaRPr>
          </a:p>
        </p:txBody>
      </p:sp>
      <p:sp>
        <p:nvSpPr>
          <p:cNvPr id="9" name="Text 7"/>
          <p:cNvSpPr/>
          <p:nvPr/>
        </p:nvSpPr>
        <p:spPr>
          <a:xfrm>
            <a:off x="417984" y="1959652"/>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02</a:t>
            </a:r>
            <a:endParaRPr lang="en-US" sz="750" dirty="0"/>
          </a:p>
        </p:txBody>
      </p:sp>
      <p:sp>
        <p:nvSpPr>
          <p:cNvPr id="10" name="Shape 8"/>
          <p:cNvSpPr/>
          <p:nvPr/>
        </p:nvSpPr>
        <p:spPr>
          <a:xfrm>
            <a:off x="422747" y="2168435"/>
            <a:ext cx="4031382" cy="14288"/>
          </a:xfrm>
          <a:prstGeom prst="rect">
            <a:avLst/>
          </a:prstGeom>
          <a:solidFill>
            <a:srgbClr val="4950BC"/>
          </a:solidFill>
          <a:ln/>
        </p:spPr>
        <p:txBody>
          <a:bodyPr/>
          <a:lstStyle/>
          <a:p>
            <a:endParaRPr lang="it-IT"/>
          </a:p>
        </p:txBody>
      </p:sp>
      <p:sp>
        <p:nvSpPr>
          <p:cNvPr id="11" name="Text 9"/>
          <p:cNvSpPr/>
          <p:nvPr/>
        </p:nvSpPr>
        <p:spPr>
          <a:xfrm>
            <a:off x="406385" y="2239060"/>
            <a:ext cx="2355623" cy="150911"/>
          </a:xfrm>
          <a:prstGeom prst="rect">
            <a:avLst/>
          </a:prstGeom>
          <a:noFill/>
          <a:ln/>
        </p:spPr>
        <p:txBody>
          <a:bodyPr wrap="none" lIns="0" tIns="0" rIns="0" bIns="0" rtlCol="0" anchor="t"/>
          <a:lstStyle/>
          <a:p>
            <a:pPr>
              <a:lnSpc>
                <a:spcPts val="1188"/>
              </a:lnSpc>
            </a:pPr>
            <a:r>
              <a:rPr lang="en-US" sz="938" b="1" dirty="0" err="1">
                <a:latin typeface="Heebo" panose="020B0604020202020204" charset="-79"/>
                <a:cs typeface="Heebo" panose="020B0604020202020204" charset="-79"/>
              </a:rPr>
              <a:t>Coordinamento</a:t>
            </a:r>
            <a:r>
              <a:rPr lang="en-US" sz="938" b="1" dirty="0">
                <a:latin typeface="Heebo" panose="020B0604020202020204" charset="-79"/>
                <a:cs typeface="Heebo" panose="020B0604020202020204" charset="-79"/>
              </a:rPr>
              <a:t> con </a:t>
            </a:r>
            <a:r>
              <a:rPr lang="en-US" sz="938" b="1" dirty="0" err="1">
                <a:latin typeface="Heebo" panose="020B0604020202020204" charset="-79"/>
                <a:cs typeface="Heebo" panose="020B0604020202020204" charset="-79"/>
              </a:rPr>
              <a:t>documenti</a:t>
            </a:r>
            <a:r>
              <a:rPr lang="en-US" sz="938" b="1" dirty="0">
                <a:latin typeface="Heebo" panose="020B0604020202020204" charset="-79"/>
                <a:cs typeface="Heebo" panose="020B0604020202020204" charset="-79"/>
              </a:rPr>
              <a:t> </a:t>
            </a:r>
            <a:r>
              <a:rPr lang="en-US" sz="938" b="1" dirty="0" err="1">
                <a:latin typeface="Heebo" panose="020B0604020202020204" charset="-79"/>
                <a:cs typeface="Heebo" panose="020B0604020202020204" charset="-79"/>
              </a:rPr>
              <a:t>programmatici</a:t>
            </a:r>
            <a:endParaRPr lang="en-US" sz="938" b="1" dirty="0">
              <a:latin typeface="Heebo" panose="020B0604020202020204" charset="-79"/>
              <a:cs typeface="Heebo" panose="020B0604020202020204" charset="-79"/>
            </a:endParaRPr>
          </a:p>
        </p:txBody>
      </p:sp>
      <p:sp>
        <p:nvSpPr>
          <p:cNvPr id="12" name="Text 10"/>
          <p:cNvSpPr/>
          <p:nvPr/>
        </p:nvSpPr>
        <p:spPr>
          <a:xfrm>
            <a:off x="410588" y="2462910"/>
            <a:ext cx="4031382" cy="154633"/>
          </a:xfrm>
          <a:prstGeom prst="rect">
            <a:avLst/>
          </a:prstGeom>
          <a:noFill/>
          <a:ln/>
        </p:spPr>
        <p:txBody>
          <a:bodyPr wrap="none" lIns="0" tIns="0" rIns="0" bIns="0" rtlCol="0" anchor="t"/>
          <a:lstStyle/>
          <a:p>
            <a:pPr>
              <a:lnSpc>
                <a:spcPts val="1188"/>
              </a:lnSpc>
            </a:pPr>
            <a:r>
              <a:rPr lang="en-US" sz="750" dirty="0" err="1">
                <a:solidFill>
                  <a:srgbClr val="272525"/>
                </a:solidFill>
                <a:latin typeface="Heebo" panose="020B0604020202020204" charset="-79"/>
                <a:ea typeface="Inter" pitchFamily="34" charset="-122"/>
                <a:cs typeface="Heebo" panose="020B0604020202020204" charset="-79"/>
              </a:rPr>
              <a:t>Adatta</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l’introduzione</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dell’ai</a:t>
            </a:r>
            <a:r>
              <a:rPr lang="en-US" sz="750" dirty="0">
                <a:solidFill>
                  <a:srgbClr val="272525"/>
                </a:solidFill>
                <a:latin typeface="Heebo" panose="020B0604020202020204" charset="-79"/>
                <a:ea typeface="Inter" pitchFamily="34" charset="-122"/>
                <a:cs typeface="Heebo" panose="020B0604020202020204" charset="-79"/>
              </a:rPr>
              <a:t> con I </a:t>
            </a:r>
            <a:r>
              <a:rPr lang="en-US" sz="750" dirty="0" err="1">
                <a:solidFill>
                  <a:srgbClr val="272525"/>
                </a:solidFill>
                <a:latin typeface="Heebo" panose="020B0604020202020204" charset="-79"/>
                <a:ea typeface="Inter" pitchFamily="34" charset="-122"/>
                <a:cs typeface="Heebo" panose="020B0604020202020204" charset="-79"/>
              </a:rPr>
              <a:t>documenti</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programmatici</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dell’Istituto</a:t>
            </a:r>
            <a:r>
              <a:rPr lang="en-US" sz="750" dirty="0">
                <a:solidFill>
                  <a:srgbClr val="272525"/>
                </a:solidFill>
                <a:latin typeface="Heebo" panose="020B0604020202020204" charset="-79"/>
                <a:ea typeface="Inter" pitchFamily="34" charset="-122"/>
                <a:cs typeface="Heebo" panose="020B0604020202020204" charset="-79"/>
              </a:rPr>
              <a:t> ( </a:t>
            </a:r>
            <a:r>
              <a:rPr lang="en-US" sz="750" dirty="0" err="1">
                <a:solidFill>
                  <a:srgbClr val="272525"/>
                </a:solidFill>
                <a:latin typeface="Heebo" panose="020B0604020202020204" charset="-79"/>
                <a:ea typeface="Inter" pitchFamily="34" charset="-122"/>
                <a:cs typeface="Heebo" panose="020B0604020202020204" charset="-79"/>
              </a:rPr>
              <a:t>Ptov</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Rav</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Pdm</a:t>
            </a:r>
            <a:r>
              <a:rPr lang="en-US" sz="750" dirty="0">
                <a:solidFill>
                  <a:srgbClr val="272525"/>
                </a:solidFill>
                <a:latin typeface="Heebo" panose="020B0604020202020204" charset="-79"/>
                <a:ea typeface="Inter" pitchFamily="34" charset="-122"/>
                <a:cs typeface="Heebo" panose="020B0604020202020204" charset="-79"/>
              </a:rPr>
              <a:t>, </a:t>
            </a:r>
          </a:p>
          <a:p>
            <a:pPr>
              <a:lnSpc>
                <a:spcPts val="1188"/>
              </a:lnSpc>
            </a:pPr>
            <a:r>
              <a:rPr lang="en-US" sz="750" dirty="0" err="1">
                <a:solidFill>
                  <a:srgbClr val="272525"/>
                </a:solidFill>
                <a:latin typeface="Heebo" panose="020B0604020202020204" charset="-79"/>
                <a:cs typeface="Heebo" panose="020B0604020202020204" charset="-79"/>
              </a:rPr>
              <a:t>Atti</a:t>
            </a:r>
            <a:r>
              <a:rPr lang="en-US" sz="750" dirty="0">
                <a:solidFill>
                  <a:srgbClr val="272525"/>
                </a:solidFill>
                <a:latin typeface="Heebo" panose="020B0604020202020204" charset="-79"/>
                <a:cs typeface="Heebo" panose="020B0604020202020204" charset="-79"/>
              </a:rPr>
              <a:t> di </a:t>
            </a:r>
            <a:r>
              <a:rPr lang="en-US" sz="750" dirty="0" err="1">
                <a:solidFill>
                  <a:srgbClr val="272525"/>
                </a:solidFill>
                <a:latin typeface="Heebo" panose="020B0604020202020204" charset="-79"/>
                <a:cs typeface="Heebo" panose="020B0604020202020204" charset="-79"/>
              </a:rPr>
              <a:t>indirizzo</a:t>
            </a:r>
            <a:r>
              <a:rPr lang="en-US" sz="750" dirty="0">
                <a:solidFill>
                  <a:srgbClr val="272525"/>
                </a:solidFill>
                <a:latin typeface="Heebo" panose="020B0604020202020204" charset="-79"/>
                <a:cs typeface="Heebo" panose="020B0604020202020204" charset="-79"/>
              </a:rPr>
              <a:t> del DS)</a:t>
            </a:r>
            <a:endParaRPr lang="en-US" sz="750" dirty="0">
              <a:latin typeface="Heebo" panose="020B0604020202020204" charset="-79"/>
              <a:cs typeface="Heebo" panose="020B0604020202020204" charset="-79"/>
            </a:endParaRPr>
          </a:p>
        </p:txBody>
      </p:sp>
      <p:sp>
        <p:nvSpPr>
          <p:cNvPr id="13" name="Text 11"/>
          <p:cNvSpPr/>
          <p:nvPr/>
        </p:nvSpPr>
        <p:spPr>
          <a:xfrm>
            <a:off x="431825" y="2790793"/>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03</a:t>
            </a:r>
          </a:p>
          <a:p>
            <a:pPr>
              <a:lnSpc>
                <a:spcPts val="1188"/>
              </a:lnSpc>
            </a:pPr>
            <a:endParaRPr lang="en-US" sz="750" dirty="0"/>
          </a:p>
        </p:txBody>
      </p:sp>
      <p:sp>
        <p:nvSpPr>
          <p:cNvPr id="14" name="Shape 12"/>
          <p:cNvSpPr/>
          <p:nvPr/>
        </p:nvSpPr>
        <p:spPr>
          <a:xfrm>
            <a:off x="417984" y="3013308"/>
            <a:ext cx="4031382" cy="14288"/>
          </a:xfrm>
          <a:prstGeom prst="rect">
            <a:avLst/>
          </a:prstGeom>
          <a:solidFill>
            <a:srgbClr val="4950BC"/>
          </a:solidFill>
          <a:ln/>
        </p:spPr>
        <p:txBody>
          <a:bodyPr/>
          <a:lstStyle/>
          <a:p>
            <a:endParaRPr lang="it-IT"/>
          </a:p>
        </p:txBody>
      </p:sp>
      <p:sp>
        <p:nvSpPr>
          <p:cNvPr id="15" name="Text 13"/>
          <p:cNvSpPr/>
          <p:nvPr/>
        </p:nvSpPr>
        <p:spPr>
          <a:xfrm>
            <a:off x="422746" y="3068054"/>
            <a:ext cx="1329408" cy="150912"/>
          </a:xfrm>
          <a:prstGeom prst="rect">
            <a:avLst/>
          </a:prstGeom>
          <a:noFill/>
          <a:ln/>
        </p:spPr>
        <p:txBody>
          <a:bodyPr wrap="none" lIns="0" tIns="0" rIns="0" bIns="0" rtlCol="0" anchor="t"/>
          <a:lstStyle/>
          <a:p>
            <a:pPr>
              <a:lnSpc>
                <a:spcPts val="1188"/>
              </a:lnSpc>
            </a:pPr>
            <a:r>
              <a:rPr lang="en-US" sz="938" b="1" dirty="0" err="1">
                <a:solidFill>
                  <a:srgbClr val="272525"/>
                </a:solidFill>
                <a:latin typeface="Heebo" panose="020B0604020202020204" charset="-79"/>
                <a:ea typeface="Inter Bold" pitchFamily="34" charset="-122"/>
                <a:cs typeface="Heebo" panose="020B0604020202020204" charset="-79"/>
              </a:rPr>
              <a:t>Formazione</a:t>
            </a:r>
            <a:endParaRPr lang="en-US" sz="938" dirty="0">
              <a:latin typeface="Heebo" panose="020B0604020202020204" charset="-79"/>
              <a:cs typeface="Heebo" panose="020B0604020202020204" charset="-79"/>
            </a:endParaRPr>
          </a:p>
        </p:txBody>
      </p:sp>
      <p:sp>
        <p:nvSpPr>
          <p:cNvPr id="16" name="Text 14"/>
          <p:cNvSpPr/>
          <p:nvPr/>
        </p:nvSpPr>
        <p:spPr>
          <a:xfrm>
            <a:off x="408561" y="3303174"/>
            <a:ext cx="4031382" cy="309265"/>
          </a:xfrm>
          <a:prstGeom prst="rect">
            <a:avLst/>
          </a:prstGeom>
          <a:noFill/>
          <a:ln/>
        </p:spPr>
        <p:txBody>
          <a:bodyPr wrap="square" lIns="0" tIns="0" rIns="0" bIns="0" rtlCol="0" anchor="t"/>
          <a:lstStyle/>
          <a:p>
            <a:pPr>
              <a:lnSpc>
                <a:spcPts val="1188"/>
              </a:lnSpc>
            </a:pPr>
            <a:r>
              <a:rPr lang="en-US" sz="750" dirty="0" err="1">
                <a:solidFill>
                  <a:srgbClr val="272525"/>
                </a:solidFill>
                <a:latin typeface="Heebo" panose="020B0604020202020204" charset="-79"/>
                <a:ea typeface="Inter" pitchFamily="34" charset="-122"/>
                <a:cs typeface="Heebo" panose="020B0604020202020204" charset="-79"/>
              </a:rPr>
              <a:t>Prevede</a:t>
            </a:r>
            <a:r>
              <a:rPr lang="en-US" sz="750" dirty="0">
                <a:solidFill>
                  <a:srgbClr val="272525"/>
                </a:solidFill>
                <a:latin typeface="Heebo" panose="020B0604020202020204" charset="-79"/>
                <a:ea typeface="Inter" pitchFamily="34" charset="-122"/>
                <a:cs typeface="Heebo" panose="020B0604020202020204" charset="-79"/>
              </a:rPr>
              <a:t> e </a:t>
            </a:r>
            <a:r>
              <a:rPr lang="en-US" sz="750" dirty="0" err="1">
                <a:solidFill>
                  <a:srgbClr val="272525"/>
                </a:solidFill>
                <a:latin typeface="Heebo" panose="020B0604020202020204" charset="-79"/>
                <a:ea typeface="Inter" pitchFamily="34" charset="-122"/>
                <a:cs typeface="Heebo" panose="020B0604020202020204" charset="-79"/>
              </a:rPr>
              <a:t>pianifica</a:t>
            </a:r>
            <a:r>
              <a:rPr lang="en-US" sz="750" dirty="0">
                <a:solidFill>
                  <a:srgbClr val="272525"/>
                </a:solidFill>
                <a:latin typeface="Heebo" panose="020B0604020202020204" charset="-79"/>
                <a:ea typeface="Inter" pitchFamily="34" charset="-122"/>
                <a:cs typeface="Heebo" panose="020B0604020202020204" charset="-79"/>
              </a:rPr>
              <a:t> una </a:t>
            </a:r>
            <a:r>
              <a:rPr lang="en-US" sz="750" dirty="0" err="1">
                <a:solidFill>
                  <a:srgbClr val="272525"/>
                </a:solidFill>
                <a:latin typeface="Heebo" panose="020B0604020202020204" charset="-79"/>
                <a:ea typeface="Inter" pitchFamily="34" charset="-122"/>
                <a:cs typeface="Heebo" panose="020B0604020202020204" charset="-79"/>
              </a:rPr>
              <a:t>programma</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formativo</a:t>
            </a:r>
            <a:r>
              <a:rPr lang="en-US" sz="750" dirty="0">
                <a:solidFill>
                  <a:srgbClr val="272525"/>
                </a:solidFill>
                <a:latin typeface="Heebo" panose="020B0604020202020204" charset="-79"/>
                <a:ea typeface="Inter" pitchFamily="34" charset="-122"/>
                <a:cs typeface="Heebo" panose="020B0604020202020204" charset="-79"/>
              </a:rPr>
              <a:t> per </a:t>
            </a:r>
            <a:r>
              <a:rPr lang="en-US" sz="750" dirty="0" err="1">
                <a:solidFill>
                  <a:srgbClr val="272525"/>
                </a:solidFill>
                <a:latin typeface="Heebo" panose="020B0604020202020204" charset="-79"/>
                <a:ea typeface="Inter" pitchFamily="34" charset="-122"/>
                <a:cs typeface="Heebo" panose="020B0604020202020204" charset="-79"/>
              </a:rPr>
              <a:t>il</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personale</a:t>
            </a:r>
            <a:r>
              <a:rPr lang="en-US" sz="750" dirty="0">
                <a:solidFill>
                  <a:srgbClr val="272525"/>
                </a:solidFill>
                <a:latin typeface="Heebo" panose="020B0604020202020204" charset="-79"/>
                <a:ea typeface="Inter" pitchFamily="34" charset="-122"/>
                <a:cs typeface="Heebo" panose="020B0604020202020204" charset="-79"/>
              </a:rPr>
              <a:t> </a:t>
            </a:r>
            <a:r>
              <a:rPr lang="en-US" sz="750" dirty="0" err="1">
                <a:solidFill>
                  <a:srgbClr val="272525"/>
                </a:solidFill>
                <a:latin typeface="Heebo" panose="020B0604020202020204" charset="-79"/>
                <a:ea typeface="Inter" pitchFamily="34" charset="-122"/>
                <a:cs typeface="Heebo" panose="020B0604020202020204" charset="-79"/>
              </a:rPr>
              <a:t>scolastico</a:t>
            </a:r>
            <a:endParaRPr lang="en-US" sz="750" dirty="0">
              <a:latin typeface="Heebo" panose="020B0604020202020204" charset="-79"/>
              <a:cs typeface="Heebo" panose="020B0604020202020204" charset="-79"/>
            </a:endParaRPr>
          </a:p>
        </p:txBody>
      </p:sp>
      <p:pic>
        <p:nvPicPr>
          <p:cNvPr id="17" name="Image 0" descr="preencoded.png"/>
          <p:cNvPicPr>
            <a:picLocks noChangeAspect="1"/>
          </p:cNvPicPr>
          <p:nvPr/>
        </p:nvPicPr>
        <p:blipFill>
          <a:blip r:embed="rId3"/>
          <a:stretch>
            <a:fillRect/>
          </a:stretch>
        </p:blipFill>
        <p:spPr>
          <a:xfrm>
            <a:off x="4694635" y="827187"/>
            <a:ext cx="3225106" cy="3225106"/>
          </a:xfrm>
          <a:prstGeom prst="rect">
            <a:avLst/>
          </a:prstGeom>
        </p:spPr>
      </p:pic>
      <p:sp>
        <p:nvSpPr>
          <p:cNvPr id="18" name="Shape 15"/>
          <p:cNvSpPr/>
          <p:nvPr/>
        </p:nvSpPr>
        <p:spPr>
          <a:xfrm>
            <a:off x="4694635" y="4160937"/>
            <a:ext cx="4031382" cy="565175"/>
          </a:xfrm>
          <a:prstGeom prst="roundRect">
            <a:avLst>
              <a:gd name="adj" fmla="val 7181"/>
            </a:avLst>
          </a:prstGeom>
          <a:solidFill>
            <a:srgbClr val="C7C9EA"/>
          </a:solidFill>
          <a:ln/>
        </p:spPr>
        <p:txBody>
          <a:bodyPr/>
          <a:lstStyle/>
          <a:p>
            <a:endParaRPr lang="it-IT"/>
          </a:p>
        </p:txBody>
      </p:sp>
      <p:pic>
        <p:nvPicPr>
          <p:cNvPr id="19" name="Image 1" descr="preencoded.png"/>
          <p:cNvPicPr>
            <a:picLocks noChangeAspect="1"/>
          </p:cNvPicPr>
          <p:nvPr/>
        </p:nvPicPr>
        <p:blipFill>
          <a:blip r:embed="rId4"/>
          <a:stretch>
            <a:fillRect/>
          </a:stretch>
        </p:blipFill>
        <p:spPr>
          <a:xfrm>
            <a:off x="4791224" y="4306640"/>
            <a:ext cx="120774" cy="96589"/>
          </a:xfrm>
          <a:prstGeom prst="rect">
            <a:avLst/>
          </a:prstGeom>
        </p:spPr>
      </p:pic>
      <p:sp>
        <p:nvSpPr>
          <p:cNvPr id="20" name="Text 16"/>
          <p:cNvSpPr/>
          <p:nvPr/>
        </p:nvSpPr>
        <p:spPr>
          <a:xfrm>
            <a:off x="4791224" y="4229878"/>
            <a:ext cx="3838203" cy="309265"/>
          </a:xfrm>
          <a:prstGeom prst="rect">
            <a:avLst/>
          </a:prstGeom>
          <a:noFill/>
          <a:ln/>
        </p:spPr>
        <p:txBody>
          <a:bodyPr wrap="square" lIns="0" tIns="0" rIns="0" bIns="0" rtlCol="0" anchor="t"/>
          <a:lstStyle/>
          <a:p>
            <a:pPr algn="just">
              <a:lnSpc>
                <a:spcPts val="1188"/>
              </a:lnSpc>
            </a:pPr>
            <a:r>
              <a:rPr lang="en-US" sz="1000" b="1" dirty="0">
                <a:solidFill>
                  <a:srgbClr val="000000"/>
                </a:solidFill>
                <a:latin typeface="Inter" pitchFamily="34" charset="0"/>
                <a:ea typeface="Inter" pitchFamily="34" charset="-122"/>
                <a:cs typeface="Inter" pitchFamily="34" charset="-120"/>
              </a:rPr>
              <a:t>Piattaforme Disponibili:</a:t>
            </a:r>
            <a:r>
              <a:rPr lang="en-US" sz="1000" dirty="0">
                <a:solidFill>
                  <a:srgbClr val="000000"/>
                </a:solidFill>
                <a:latin typeface="Inter" pitchFamily="34" charset="0"/>
                <a:ea typeface="Inter" pitchFamily="34" charset="-122"/>
                <a:cs typeface="Inter" pitchFamily="34" charset="-120"/>
              </a:rPr>
              <a:t> Sfruttare le risorse formative già a disposizione delle istituzioni scolastiche per ottimizzare tempi e costi dell'implementazione.</a:t>
            </a:r>
            <a:endParaRPr lang="en-US" sz="1000" dirty="0"/>
          </a:p>
        </p:txBody>
      </p:sp>
      <p:pic>
        <p:nvPicPr>
          <p:cNvPr id="21" name="Immagine 20">
            <a:extLst>
              <a:ext uri="{FF2B5EF4-FFF2-40B4-BE49-F238E27FC236}">
                <a16:creationId xmlns:a16="http://schemas.microsoft.com/office/drawing/2014/main" id="{1EFC2260-26A2-40D9-8195-8AA866901080}"/>
              </a:ext>
            </a:extLst>
          </p:cNvPr>
          <p:cNvPicPr>
            <a:picLocks noChangeAspect="1"/>
          </p:cNvPicPr>
          <p:nvPr/>
        </p:nvPicPr>
        <p:blipFill>
          <a:blip r:embed="rId5"/>
          <a:stretch>
            <a:fillRect/>
          </a:stretch>
        </p:blipFill>
        <p:spPr>
          <a:xfrm>
            <a:off x="4500204" y="288277"/>
            <a:ext cx="1140051" cy="329213"/>
          </a:xfrm>
          <a:prstGeom prst="rect">
            <a:avLst/>
          </a:prstGeom>
        </p:spPr>
      </p:pic>
      <p:sp>
        <p:nvSpPr>
          <p:cNvPr id="22" name="Shape 12">
            <a:extLst>
              <a:ext uri="{FF2B5EF4-FFF2-40B4-BE49-F238E27FC236}">
                <a16:creationId xmlns:a16="http://schemas.microsoft.com/office/drawing/2014/main" id="{B1573BC7-2FD2-4331-8172-8E76063652B7}"/>
              </a:ext>
            </a:extLst>
          </p:cNvPr>
          <p:cNvSpPr/>
          <p:nvPr/>
        </p:nvSpPr>
        <p:spPr>
          <a:xfrm>
            <a:off x="418859" y="3709862"/>
            <a:ext cx="4031382" cy="14288"/>
          </a:xfrm>
          <a:prstGeom prst="rect">
            <a:avLst/>
          </a:prstGeom>
          <a:solidFill>
            <a:srgbClr val="4950BC"/>
          </a:solidFill>
          <a:ln/>
        </p:spPr>
        <p:txBody>
          <a:bodyPr/>
          <a:lstStyle/>
          <a:p>
            <a:endParaRPr lang="it-IT"/>
          </a:p>
        </p:txBody>
      </p:sp>
      <p:sp>
        <p:nvSpPr>
          <p:cNvPr id="23" name="Text 11">
            <a:extLst>
              <a:ext uri="{FF2B5EF4-FFF2-40B4-BE49-F238E27FC236}">
                <a16:creationId xmlns:a16="http://schemas.microsoft.com/office/drawing/2014/main" id="{376B4E6B-5EC6-44ED-96C2-9B741F348453}"/>
              </a:ext>
            </a:extLst>
          </p:cNvPr>
          <p:cNvSpPr/>
          <p:nvPr/>
        </p:nvSpPr>
        <p:spPr>
          <a:xfrm>
            <a:off x="410588" y="3494813"/>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04</a:t>
            </a:r>
          </a:p>
          <a:p>
            <a:pPr>
              <a:lnSpc>
                <a:spcPts val="1188"/>
              </a:lnSpc>
            </a:pPr>
            <a:endParaRPr lang="en-US" sz="750" dirty="0"/>
          </a:p>
        </p:txBody>
      </p:sp>
      <p:sp>
        <p:nvSpPr>
          <p:cNvPr id="24" name="Text 14">
            <a:extLst>
              <a:ext uri="{FF2B5EF4-FFF2-40B4-BE49-F238E27FC236}">
                <a16:creationId xmlns:a16="http://schemas.microsoft.com/office/drawing/2014/main" id="{549B1AA7-6A09-4522-A170-64D4DAA1CE45}"/>
              </a:ext>
            </a:extLst>
          </p:cNvPr>
          <p:cNvSpPr/>
          <p:nvPr/>
        </p:nvSpPr>
        <p:spPr>
          <a:xfrm>
            <a:off x="404378" y="4006304"/>
            <a:ext cx="4031382" cy="309265"/>
          </a:xfrm>
          <a:prstGeom prst="rect">
            <a:avLst/>
          </a:prstGeom>
          <a:noFill/>
          <a:ln/>
        </p:spPr>
        <p:txBody>
          <a:bodyPr wrap="square" lIns="0" tIns="0" rIns="0" bIns="0" rtlCol="0" anchor="t"/>
          <a:lstStyle/>
          <a:p>
            <a:pPr>
              <a:lnSpc>
                <a:spcPts val="1188"/>
              </a:lnSpc>
            </a:pPr>
            <a:r>
              <a:rPr lang="en-US" sz="750" dirty="0" err="1">
                <a:solidFill>
                  <a:srgbClr val="272525"/>
                </a:solidFill>
                <a:latin typeface="Heebo" panose="020B0604020202020204" charset="-79"/>
                <a:ea typeface="Inter" pitchFamily="34" charset="-122"/>
                <a:cs typeface="Heebo" panose="020B0604020202020204" charset="-79"/>
              </a:rPr>
              <a:t>Prevede</a:t>
            </a:r>
            <a:r>
              <a:rPr lang="en-US" sz="750" dirty="0">
                <a:solidFill>
                  <a:srgbClr val="272525"/>
                </a:solidFill>
                <a:latin typeface="Heebo" panose="020B0604020202020204" charset="-79"/>
                <a:ea typeface="Inter" pitchFamily="34" charset="-122"/>
                <a:cs typeface="Heebo" panose="020B0604020202020204" charset="-79"/>
              </a:rPr>
              <a:t> la </a:t>
            </a:r>
            <a:r>
              <a:rPr lang="en-US" sz="750" dirty="0" err="1">
                <a:solidFill>
                  <a:srgbClr val="272525"/>
                </a:solidFill>
                <a:latin typeface="Heebo" panose="020B0604020202020204" charset="-79"/>
                <a:ea typeface="Inter" pitchFamily="34" charset="-122"/>
                <a:cs typeface="Heebo" panose="020B0604020202020204" charset="-79"/>
              </a:rPr>
              <a:t>costituzione</a:t>
            </a:r>
            <a:r>
              <a:rPr lang="en-US" sz="750" dirty="0">
                <a:solidFill>
                  <a:srgbClr val="272525"/>
                </a:solidFill>
                <a:latin typeface="Heebo" panose="020B0604020202020204" charset="-79"/>
                <a:ea typeface="Inter" pitchFamily="34" charset="-122"/>
                <a:cs typeface="Heebo" panose="020B0604020202020204" charset="-79"/>
              </a:rPr>
              <a:t> del Gruppo di </a:t>
            </a:r>
            <a:r>
              <a:rPr lang="en-US" sz="750" dirty="0" err="1">
                <a:solidFill>
                  <a:srgbClr val="272525"/>
                </a:solidFill>
                <a:latin typeface="Heebo" panose="020B0604020202020204" charset="-79"/>
                <a:ea typeface="Inter" pitchFamily="34" charset="-122"/>
                <a:cs typeface="Heebo" panose="020B0604020202020204" charset="-79"/>
              </a:rPr>
              <a:t>Lavoro</a:t>
            </a:r>
            <a:endParaRPr lang="en-US" sz="750" dirty="0">
              <a:latin typeface="Heebo" panose="020B0604020202020204" charset="-79"/>
              <a:cs typeface="Heebo" panose="020B0604020202020204" charset="-79"/>
            </a:endParaRPr>
          </a:p>
        </p:txBody>
      </p:sp>
      <p:sp>
        <p:nvSpPr>
          <p:cNvPr id="25" name="Text 13">
            <a:extLst>
              <a:ext uri="{FF2B5EF4-FFF2-40B4-BE49-F238E27FC236}">
                <a16:creationId xmlns:a16="http://schemas.microsoft.com/office/drawing/2014/main" id="{33B9775A-66FD-4237-B8D8-3E81F54F7C0A}"/>
              </a:ext>
            </a:extLst>
          </p:cNvPr>
          <p:cNvSpPr/>
          <p:nvPr/>
        </p:nvSpPr>
        <p:spPr>
          <a:xfrm>
            <a:off x="422747" y="3782725"/>
            <a:ext cx="1329408" cy="150912"/>
          </a:xfrm>
          <a:prstGeom prst="rect">
            <a:avLst/>
          </a:prstGeom>
          <a:noFill/>
          <a:ln/>
        </p:spPr>
        <p:txBody>
          <a:bodyPr wrap="none" lIns="0" tIns="0" rIns="0" bIns="0" rtlCol="0" anchor="t"/>
          <a:lstStyle/>
          <a:p>
            <a:pPr>
              <a:lnSpc>
                <a:spcPts val="1188"/>
              </a:lnSpc>
            </a:pPr>
            <a:r>
              <a:rPr lang="en-US" sz="938" b="1" dirty="0" err="1">
                <a:solidFill>
                  <a:srgbClr val="272525"/>
                </a:solidFill>
                <a:latin typeface="Heebo" panose="020B0604020202020204" charset="-79"/>
                <a:ea typeface="Inter Bold" pitchFamily="34" charset="-122"/>
                <a:cs typeface="Heebo" panose="020B0604020202020204" charset="-79"/>
              </a:rPr>
              <a:t>Costituzione</a:t>
            </a:r>
            <a:r>
              <a:rPr lang="en-US" sz="938" b="1" dirty="0">
                <a:solidFill>
                  <a:srgbClr val="272525"/>
                </a:solidFill>
                <a:latin typeface="Heebo" panose="020B0604020202020204" charset="-79"/>
                <a:ea typeface="Inter Bold" pitchFamily="34" charset="-122"/>
                <a:cs typeface="Heebo" panose="020B0604020202020204" charset="-79"/>
              </a:rPr>
              <a:t> Gruppo di </a:t>
            </a:r>
            <a:r>
              <a:rPr lang="en-US" sz="938" b="1" dirty="0" err="1">
                <a:solidFill>
                  <a:srgbClr val="272525"/>
                </a:solidFill>
                <a:latin typeface="Heebo" panose="020B0604020202020204" charset="-79"/>
                <a:ea typeface="Inter Bold" pitchFamily="34" charset="-122"/>
                <a:cs typeface="Heebo" panose="020B0604020202020204" charset="-79"/>
              </a:rPr>
              <a:t>lavoro</a:t>
            </a:r>
            <a:endParaRPr lang="en-US" sz="938" dirty="0">
              <a:latin typeface="Heebo" panose="020B0604020202020204" charset="-79"/>
              <a:cs typeface="Heebo" panose="020B0604020202020204" charset="-79"/>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790302" y="239960"/>
            <a:ext cx="4722763" cy="885974"/>
          </a:xfrm>
          <a:prstGeom prst="rect">
            <a:avLst/>
          </a:prstGeom>
          <a:noFill/>
          <a:ln/>
        </p:spPr>
        <p:txBody>
          <a:bodyPr wrap="square" lIns="0" tIns="0" rIns="0" bIns="0" rtlCol="0" anchor="t"/>
          <a:lstStyle/>
          <a:p>
            <a:r>
              <a:rPr lang="en-US" sz="2400" dirty="0">
                <a:solidFill>
                  <a:srgbClr val="000000"/>
                </a:solidFill>
                <a:latin typeface="Heebo" panose="020B0604020202020204" charset="-79"/>
                <a:ea typeface="Inter Bold" pitchFamily="34" charset="-122"/>
                <a:cs typeface="Heebo" panose="020B0604020202020204" charset="-79"/>
              </a:rPr>
              <a:t>2° Fase: </a:t>
            </a:r>
            <a:r>
              <a:rPr lang="en-US" sz="2400" dirty="0" err="1">
                <a:solidFill>
                  <a:srgbClr val="000000"/>
                </a:solidFill>
                <a:latin typeface="Heebo" panose="020B0604020202020204" charset="-79"/>
                <a:ea typeface="Inter Bold" pitchFamily="34" charset="-122"/>
                <a:cs typeface="Heebo" panose="020B0604020202020204" charset="-79"/>
              </a:rPr>
              <a:t>Pianificazione</a:t>
            </a:r>
            <a:r>
              <a:rPr lang="en-US" sz="2400" dirty="0">
                <a:solidFill>
                  <a:srgbClr val="000000"/>
                </a:solidFill>
                <a:latin typeface="Heebo" panose="020B0604020202020204" charset="-79"/>
                <a:ea typeface="Inter Bold" pitchFamily="34" charset="-122"/>
                <a:cs typeface="Heebo" panose="020B0604020202020204" charset="-79"/>
              </a:rPr>
              <a:t> </a:t>
            </a:r>
            <a:r>
              <a:rPr lang="en-US" sz="2400" dirty="0" err="1">
                <a:solidFill>
                  <a:srgbClr val="000000"/>
                </a:solidFill>
                <a:latin typeface="Heebo" panose="020B0604020202020204" charset="-79"/>
                <a:ea typeface="Inter Bold" pitchFamily="34" charset="-122"/>
                <a:cs typeface="Heebo" panose="020B0604020202020204" charset="-79"/>
              </a:rPr>
              <a:t>della</a:t>
            </a:r>
            <a:r>
              <a:rPr lang="en-US" sz="2400" dirty="0">
                <a:solidFill>
                  <a:srgbClr val="000000"/>
                </a:solidFill>
                <a:latin typeface="Heebo" panose="020B0604020202020204" charset="-79"/>
                <a:ea typeface="Inter Bold" pitchFamily="34" charset="-122"/>
                <a:cs typeface="Heebo" panose="020B0604020202020204" charset="-79"/>
              </a:rPr>
              <a:t> </a:t>
            </a:r>
            <a:r>
              <a:rPr lang="en-US" sz="2400" dirty="0" err="1">
                <a:solidFill>
                  <a:srgbClr val="000000"/>
                </a:solidFill>
                <a:latin typeface="Heebo" panose="020B0604020202020204" charset="-79"/>
                <a:ea typeface="Inter Bold" pitchFamily="34" charset="-122"/>
                <a:cs typeface="Heebo" panose="020B0604020202020204" charset="-79"/>
              </a:rPr>
              <a:t>struttura</a:t>
            </a:r>
            <a:r>
              <a:rPr lang="en-US" sz="2400" dirty="0">
                <a:solidFill>
                  <a:srgbClr val="000000"/>
                </a:solidFill>
                <a:latin typeface="Heebo" panose="020B0604020202020204" charset="-79"/>
                <a:ea typeface="Inter Bold" pitchFamily="34" charset="-122"/>
                <a:cs typeface="Heebo" panose="020B0604020202020204" charset="-79"/>
              </a:rPr>
              <a:t> e </a:t>
            </a:r>
            <a:r>
              <a:rPr lang="en-US" sz="2400" dirty="0" err="1">
                <a:solidFill>
                  <a:srgbClr val="000000"/>
                </a:solidFill>
                <a:latin typeface="Heebo" panose="020B0604020202020204" charset="-79"/>
                <a:ea typeface="Inter Bold" pitchFamily="34" charset="-122"/>
                <a:cs typeface="Heebo" panose="020B0604020202020204" charset="-79"/>
              </a:rPr>
              <a:t>dei</a:t>
            </a:r>
            <a:r>
              <a:rPr lang="en-US" sz="2400" dirty="0">
                <a:solidFill>
                  <a:srgbClr val="000000"/>
                </a:solidFill>
                <a:latin typeface="Heebo" panose="020B0604020202020204" charset="-79"/>
                <a:ea typeface="Inter Bold" pitchFamily="34" charset="-122"/>
                <a:cs typeface="Heebo" panose="020B0604020202020204" charset="-79"/>
              </a:rPr>
              <a:t> </a:t>
            </a:r>
            <a:r>
              <a:rPr lang="en-US" sz="2400" dirty="0" err="1">
                <a:solidFill>
                  <a:srgbClr val="000000"/>
                </a:solidFill>
                <a:latin typeface="Heebo" panose="020B0604020202020204" charset="-79"/>
                <a:ea typeface="Inter Bold" pitchFamily="34" charset="-122"/>
                <a:cs typeface="Heebo" panose="020B0604020202020204" charset="-79"/>
              </a:rPr>
              <a:t>ruoli</a:t>
            </a:r>
            <a:endParaRPr lang="en-US" sz="2400" dirty="0">
              <a:latin typeface="Heebo" panose="020B0604020202020204" charset="-79"/>
              <a:cs typeface="Heebo" panose="020B0604020202020204" charset="-79"/>
            </a:endParaRPr>
          </a:p>
        </p:txBody>
      </p:sp>
      <p:sp>
        <p:nvSpPr>
          <p:cNvPr id="4" name="Text 1"/>
          <p:cNvSpPr/>
          <p:nvPr/>
        </p:nvSpPr>
        <p:spPr>
          <a:xfrm>
            <a:off x="3747158" y="1154429"/>
            <a:ext cx="4722763" cy="680443"/>
          </a:xfrm>
          <a:prstGeom prst="rect">
            <a:avLst/>
          </a:prstGeom>
          <a:noFill/>
          <a:ln/>
        </p:spPr>
        <p:txBody>
          <a:bodyPr wrap="square" lIns="0" tIns="0" rIns="0" bIns="0" rtlCol="0" anchor="t"/>
          <a:lstStyle/>
          <a:p>
            <a:pPr>
              <a:lnSpc>
                <a:spcPts val="1781"/>
              </a:lnSpc>
            </a:pPr>
            <a:r>
              <a:rPr lang="en-US" sz="1094" dirty="0">
                <a:latin typeface="Heebo" panose="020B0604020202020204" charset="-79"/>
                <a:ea typeface="Inter" pitchFamily="34" charset="-122"/>
                <a:cs typeface="Heebo" panose="020B0604020202020204" charset="-79"/>
              </a:rPr>
              <a:t>L'adozione efficace dell'intelligenza artificiale richiede una pianificazione strategica dettagliata che definisca obiettivi chiari, </a:t>
            </a:r>
            <a:r>
              <a:rPr lang="en-US" sz="1094" dirty="0" err="1">
                <a:latin typeface="Heebo" panose="020B0604020202020204" charset="-79"/>
                <a:ea typeface="Inter" pitchFamily="34" charset="-122"/>
                <a:cs typeface="Heebo" panose="020B0604020202020204" charset="-79"/>
              </a:rPr>
              <a:t>ruoli</a:t>
            </a:r>
            <a:r>
              <a:rPr lang="en-US" sz="1094" dirty="0">
                <a:latin typeface="Heebo" panose="020B0604020202020204" charset="-79"/>
                <a:ea typeface="Inter" pitchFamily="34" charset="-122"/>
                <a:cs typeface="Heebo" panose="020B0604020202020204" charset="-79"/>
              </a:rPr>
              <a:t> </a:t>
            </a:r>
            <a:r>
              <a:rPr lang="en-US" sz="1094" dirty="0" err="1">
                <a:latin typeface="Heebo" panose="020B0604020202020204" charset="-79"/>
                <a:ea typeface="Inter" pitchFamily="34" charset="-122"/>
                <a:cs typeface="Heebo" panose="020B0604020202020204" charset="-79"/>
              </a:rPr>
              <a:t>specifici</a:t>
            </a:r>
            <a:r>
              <a:rPr lang="en-US" sz="1094" dirty="0">
                <a:latin typeface="Heebo" panose="020B0604020202020204" charset="-79"/>
                <a:ea typeface="Inter" pitchFamily="34" charset="-122"/>
                <a:cs typeface="Heebo" panose="020B0604020202020204" charset="-79"/>
              </a:rPr>
              <a:t>.</a:t>
            </a:r>
            <a:endParaRPr lang="en-US" sz="1094" dirty="0">
              <a:latin typeface="Heebo" panose="020B0604020202020204" charset="-79"/>
              <a:cs typeface="Heebo" panose="020B0604020202020204" charset="-79"/>
            </a:endParaRPr>
          </a:p>
        </p:txBody>
      </p:sp>
      <p:sp>
        <p:nvSpPr>
          <p:cNvPr id="5" name="CasellaDiTesto 4">
            <a:extLst>
              <a:ext uri="{FF2B5EF4-FFF2-40B4-BE49-F238E27FC236}">
                <a16:creationId xmlns:a16="http://schemas.microsoft.com/office/drawing/2014/main" id="{84D4231C-E98D-40E9-B252-F2A4CF8E56A0}"/>
              </a:ext>
            </a:extLst>
          </p:cNvPr>
          <p:cNvSpPr txBox="1"/>
          <p:nvPr/>
        </p:nvSpPr>
        <p:spPr>
          <a:xfrm>
            <a:off x="3790300" y="1799805"/>
            <a:ext cx="4636477" cy="429092"/>
          </a:xfrm>
          <a:prstGeom prst="rect">
            <a:avLst/>
          </a:prstGeom>
          <a:noFill/>
        </p:spPr>
        <p:txBody>
          <a:bodyPr wrap="square" rtlCol="0">
            <a:spAutoFit/>
          </a:bodyPr>
          <a:lstStyle/>
          <a:p>
            <a:pPr marL="285750" indent="-285750">
              <a:buFontTx/>
              <a:buChar char="-"/>
            </a:pPr>
            <a:r>
              <a:rPr lang="it-IT" sz="1094" dirty="0">
                <a:latin typeface="Heebo" panose="020B0604020202020204" charset="-79"/>
                <a:cs typeface="Heebo" panose="020B0604020202020204" charset="-79"/>
              </a:rPr>
              <a:t>Costituzione Gruppo di lavoro per Ai</a:t>
            </a:r>
          </a:p>
          <a:p>
            <a:pPr marL="285750" indent="-285750">
              <a:buFontTx/>
              <a:buChar char="-"/>
            </a:pPr>
            <a:r>
              <a:rPr lang="it-IT" sz="1094" dirty="0">
                <a:latin typeface="Heebo" panose="020B0604020202020204" charset="-79"/>
                <a:cs typeface="Heebo" panose="020B0604020202020204" charset="-79"/>
              </a:rPr>
              <a:t>Individuazione Referente Ai.</a:t>
            </a:r>
          </a:p>
        </p:txBody>
      </p:sp>
      <p:sp>
        <p:nvSpPr>
          <p:cNvPr id="7" name="Ovale 6">
            <a:extLst>
              <a:ext uri="{FF2B5EF4-FFF2-40B4-BE49-F238E27FC236}">
                <a16:creationId xmlns:a16="http://schemas.microsoft.com/office/drawing/2014/main" id="{36C1B6C8-3FB8-446A-B1B2-E9E36077F54B}"/>
              </a:ext>
            </a:extLst>
          </p:cNvPr>
          <p:cNvSpPr/>
          <p:nvPr/>
        </p:nvSpPr>
        <p:spPr>
          <a:xfrm>
            <a:off x="4665784" y="2437971"/>
            <a:ext cx="3053862" cy="26799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Composizione Gruppo lavoro:</a:t>
            </a:r>
          </a:p>
          <a:p>
            <a:pPr marL="285750" indent="-285750">
              <a:buFontTx/>
              <a:buChar char="-"/>
            </a:pPr>
            <a:r>
              <a:rPr lang="it-IT" sz="1000" dirty="0">
                <a:latin typeface="Heebo" panose="020B0604020202020204" charset="-79"/>
                <a:cs typeface="Heebo" panose="020B0604020202020204" charset="-79"/>
              </a:rPr>
              <a:t>Dirigente scolastico;</a:t>
            </a:r>
          </a:p>
          <a:p>
            <a:pPr marL="285750" indent="-285750">
              <a:buFontTx/>
              <a:buChar char="-"/>
            </a:pPr>
            <a:r>
              <a:rPr lang="it-IT" sz="1000">
                <a:latin typeface="Heebo" panose="020B0604020202020204" charset="-79"/>
                <a:cs typeface="Heebo" panose="020B0604020202020204" charset="-79"/>
              </a:rPr>
              <a:t>DSGA;</a:t>
            </a:r>
            <a:endParaRPr lang="it-IT" sz="1000" dirty="0">
              <a:latin typeface="Heebo" panose="020B0604020202020204" charset="-79"/>
              <a:cs typeface="Heebo" panose="020B0604020202020204" charset="-79"/>
            </a:endParaRPr>
          </a:p>
          <a:p>
            <a:pPr marL="285750" indent="-285750">
              <a:buFontTx/>
              <a:buChar char="-"/>
            </a:pPr>
            <a:r>
              <a:rPr lang="it-IT" sz="1000" dirty="0">
                <a:latin typeface="Heebo" panose="020B0604020202020204" charset="-79"/>
                <a:cs typeface="Heebo" panose="020B0604020202020204" charset="-79"/>
              </a:rPr>
              <a:t>Animatore o team digitale;</a:t>
            </a:r>
          </a:p>
          <a:p>
            <a:pPr marL="285750" indent="-285750">
              <a:buFontTx/>
              <a:buChar char="-"/>
            </a:pPr>
            <a:r>
              <a:rPr lang="it-IT" sz="1000" dirty="0">
                <a:latin typeface="Heebo" panose="020B0604020202020204" charset="-79"/>
                <a:cs typeface="Heebo" panose="020B0604020202020204" charset="-79"/>
              </a:rPr>
              <a:t>Personale con competenze in materia (docenti, assistenti </a:t>
            </a:r>
            <a:r>
              <a:rPr lang="it-IT" sz="1000" dirty="0" err="1">
                <a:latin typeface="Heebo" panose="020B0604020202020204" charset="-79"/>
                <a:cs typeface="Heebo" panose="020B0604020202020204" charset="-79"/>
              </a:rPr>
              <a:t>amministraivi</a:t>
            </a:r>
            <a:r>
              <a:rPr lang="it-IT" sz="1000" dirty="0">
                <a:latin typeface="Heebo" panose="020B0604020202020204" charset="-79"/>
                <a:cs typeface="Heebo" panose="020B0604020202020204" charset="-79"/>
              </a:rPr>
              <a:t> , assistenti tecnici) </a:t>
            </a:r>
          </a:p>
          <a:p>
            <a:pPr algn="ctr"/>
            <a:endParaRPr lang="it-IT" dirty="0"/>
          </a:p>
        </p:txBody>
      </p:sp>
      <p:pic>
        <p:nvPicPr>
          <p:cNvPr id="8" name="Immagine 7">
            <a:extLst>
              <a:ext uri="{FF2B5EF4-FFF2-40B4-BE49-F238E27FC236}">
                <a16:creationId xmlns:a16="http://schemas.microsoft.com/office/drawing/2014/main" id="{A547309A-8300-4FD3-9F99-6F5F4A94D4DB}"/>
              </a:ext>
            </a:extLst>
          </p:cNvPr>
          <p:cNvPicPr>
            <a:picLocks noChangeAspect="1"/>
          </p:cNvPicPr>
          <p:nvPr/>
        </p:nvPicPr>
        <p:blipFill>
          <a:blip r:embed="rId4"/>
          <a:stretch>
            <a:fillRect/>
          </a:stretch>
        </p:blipFill>
        <p:spPr>
          <a:xfrm>
            <a:off x="7772034" y="62840"/>
            <a:ext cx="1218962" cy="4307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AF498FE-79AD-446A-9FF9-4F8D114FD0F3}"/>
              </a:ext>
            </a:extLst>
          </p:cNvPr>
          <p:cNvPicPr>
            <a:picLocks noChangeAspect="1"/>
          </p:cNvPicPr>
          <p:nvPr/>
        </p:nvPicPr>
        <p:blipFill>
          <a:blip r:embed="rId2"/>
          <a:stretch>
            <a:fillRect/>
          </a:stretch>
        </p:blipFill>
        <p:spPr>
          <a:xfrm>
            <a:off x="7594472" y="219129"/>
            <a:ext cx="1220830" cy="429806"/>
          </a:xfrm>
          <a:prstGeom prst="rect">
            <a:avLst/>
          </a:prstGeom>
        </p:spPr>
      </p:pic>
      <p:graphicFrame>
        <p:nvGraphicFramePr>
          <p:cNvPr id="5" name="Tabella 4">
            <a:extLst>
              <a:ext uri="{FF2B5EF4-FFF2-40B4-BE49-F238E27FC236}">
                <a16:creationId xmlns:a16="http://schemas.microsoft.com/office/drawing/2014/main" id="{6BF90FF4-C799-4CE3-98E2-D062D2610CD9}"/>
              </a:ext>
            </a:extLst>
          </p:cNvPr>
          <p:cNvGraphicFramePr>
            <a:graphicFrameLocks noGrp="1"/>
          </p:cNvGraphicFramePr>
          <p:nvPr>
            <p:extLst>
              <p:ext uri="{D42A27DB-BD31-4B8C-83A1-F6EECF244321}">
                <p14:modId xmlns:p14="http://schemas.microsoft.com/office/powerpoint/2010/main" val="195170824"/>
              </p:ext>
            </p:extLst>
          </p:nvPr>
        </p:nvGraphicFramePr>
        <p:xfrm>
          <a:off x="164123" y="648129"/>
          <a:ext cx="8335104" cy="3908202"/>
        </p:xfrm>
        <a:graphic>
          <a:graphicData uri="http://schemas.openxmlformats.org/drawingml/2006/table">
            <a:tbl>
              <a:tblPr firstRow="1" bandRow="1">
                <a:tableStyleId>{5C22544A-7EE6-4342-B048-85BDC9FD1C3A}</a:tableStyleId>
              </a:tblPr>
              <a:tblGrid>
                <a:gridCol w="1389184">
                  <a:extLst>
                    <a:ext uri="{9D8B030D-6E8A-4147-A177-3AD203B41FA5}">
                      <a16:colId xmlns:a16="http://schemas.microsoft.com/office/drawing/2014/main" val="4164151143"/>
                    </a:ext>
                  </a:extLst>
                </a:gridCol>
                <a:gridCol w="1389184">
                  <a:extLst>
                    <a:ext uri="{9D8B030D-6E8A-4147-A177-3AD203B41FA5}">
                      <a16:colId xmlns:a16="http://schemas.microsoft.com/office/drawing/2014/main" val="2611582071"/>
                    </a:ext>
                  </a:extLst>
                </a:gridCol>
                <a:gridCol w="1389184">
                  <a:extLst>
                    <a:ext uri="{9D8B030D-6E8A-4147-A177-3AD203B41FA5}">
                      <a16:colId xmlns:a16="http://schemas.microsoft.com/office/drawing/2014/main" val="1283723870"/>
                    </a:ext>
                  </a:extLst>
                </a:gridCol>
                <a:gridCol w="1389184">
                  <a:extLst>
                    <a:ext uri="{9D8B030D-6E8A-4147-A177-3AD203B41FA5}">
                      <a16:colId xmlns:a16="http://schemas.microsoft.com/office/drawing/2014/main" val="3975875174"/>
                    </a:ext>
                  </a:extLst>
                </a:gridCol>
                <a:gridCol w="1389184">
                  <a:extLst>
                    <a:ext uri="{9D8B030D-6E8A-4147-A177-3AD203B41FA5}">
                      <a16:colId xmlns:a16="http://schemas.microsoft.com/office/drawing/2014/main" val="3848137843"/>
                    </a:ext>
                  </a:extLst>
                </a:gridCol>
                <a:gridCol w="1389184">
                  <a:extLst>
                    <a:ext uri="{9D8B030D-6E8A-4147-A177-3AD203B41FA5}">
                      <a16:colId xmlns:a16="http://schemas.microsoft.com/office/drawing/2014/main" val="3478131345"/>
                    </a:ext>
                  </a:extLst>
                </a:gridCol>
              </a:tblGrid>
              <a:tr h="748373">
                <a:tc>
                  <a:txBody>
                    <a:bodyPr/>
                    <a:lstStyle/>
                    <a:p>
                      <a:endParaRPr lang="it-IT" sz="1400" dirty="0"/>
                    </a:p>
                  </a:txBody>
                  <a:tcPr marL="68580" marR="68580" marT="34290" marB="34290"/>
                </a:tc>
                <a:tc>
                  <a:txBody>
                    <a:bodyPr/>
                    <a:lstStyle/>
                    <a:p>
                      <a:r>
                        <a:rPr lang="it-IT" sz="1400" dirty="0"/>
                        <a:t>DIRIGENTE SCOLASTICO</a:t>
                      </a:r>
                    </a:p>
                  </a:txBody>
                  <a:tcPr marL="68580" marR="68580" marT="34290" marB="34290"/>
                </a:tc>
                <a:tc>
                  <a:txBody>
                    <a:bodyPr/>
                    <a:lstStyle/>
                    <a:p>
                      <a:r>
                        <a:rPr lang="it-IT" sz="1400" dirty="0"/>
                        <a:t>DPO/RPD</a:t>
                      </a:r>
                    </a:p>
                  </a:txBody>
                  <a:tcPr marL="68580" marR="68580" marT="34290" marB="34290"/>
                </a:tc>
                <a:tc>
                  <a:txBody>
                    <a:bodyPr/>
                    <a:lstStyle/>
                    <a:p>
                      <a:r>
                        <a:rPr lang="it-IT" sz="1400" dirty="0"/>
                        <a:t>REFERENTE AI</a:t>
                      </a:r>
                    </a:p>
                  </a:txBody>
                  <a:tcPr marL="68580" marR="68580" marT="34290" marB="34290"/>
                </a:tc>
                <a:tc>
                  <a:txBody>
                    <a:bodyPr/>
                    <a:lstStyle/>
                    <a:p>
                      <a:r>
                        <a:rPr lang="it-IT" sz="1400" dirty="0"/>
                        <a:t>GRUPPO DI LAVORO</a:t>
                      </a:r>
                    </a:p>
                  </a:txBody>
                  <a:tcPr marL="68580" marR="68580" marT="34290" marB="34290"/>
                </a:tc>
                <a:tc>
                  <a:txBody>
                    <a:bodyPr/>
                    <a:lstStyle/>
                    <a:p>
                      <a:r>
                        <a:rPr lang="it-IT" sz="1400" dirty="0"/>
                        <a:t>DOCENTI</a:t>
                      </a:r>
                    </a:p>
                  </a:txBody>
                  <a:tcPr marL="68580" marR="68580" marT="34290" marB="34290"/>
                </a:tc>
                <a:extLst>
                  <a:ext uri="{0D108BD9-81ED-4DB2-BD59-A6C34878D82A}">
                    <a16:rowId xmlns:a16="http://schemas.microsoft.com/office/drawing/2014/main" val="2035210506"/>
                  </a:ext>
                </a:extLst>
              </a:tr>
              <a:tr h="567416">
                <a:tc>
                  <a:txBody>
                    <a:bodyPr/>
                    <a:lstStyle/>
                    <a:p>
                      <a:r>
                        <a:rPr lang="it-IT" sz="1400" dirty="0"/>
                        <a:t>RESPONSABILITA’ LEGALE</a:t>
                      </a:r>
                    </a:p>
                  </a:txBody>
                  <a:tcPr marL="68580" marR="68580" marT="34290" marB="34290"/>
                </a:tc>
                <a:tc>
                  <a:txBody>
                    <a:bodyPr/>
                    <a:lstStyle/>
                    <a:p>
                      <a:pPr algn="ctr"/>
                      <a:endParaRPr lang="it-IT" sz="1400" dirty="0"/>
                    </a:p>
                    <a:p>
                      <a:pPr algn="ctr"/>
                      <a:r>
                        <a:rPr lang="it-IT" sz="1400" dirty="0"/>
                        <a:t>X</a:t>
                      </a:r>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extLst>
                  <a:ext uri="{0D108BD9-81ED-4DB2-BD59-A6C34878D82A}">
                    <a16:rowId xmlns:a16="http://schemas.microsoft.com/office/drawing/2014/main" val="1582261999"/>
                  </a:ext>
                </a:extLst>
              </a:tr>
              <a:tr h="685800">
                <a:tc>
                  <a:txBody>
                    <a:bodyPr/>
                    <a:lstStyle/>
                    <a:p>
                      <a:r>
                        <a:rPr lang="it-IT" sz="1400" dirty="0"/>
                        <a:t>VALUTAZIONE </a:t>
                      </a:r>
                    </a:p>
                    <a:p>
                      <a:r>
                        <a:rPr lang="it-IT" sz="1400" dirty="0"/>
                        <a:t>SICUREZZA </a:t>
                      </a:r>
                    </a:p>
                    <a:p>
                      <a:r>
                        <a:rPr lang="it-IT" sz="1400" dirty="0"/>
                        <a:t>(DPIA)</a:t>
                      </a:r>
                    </a:p>
                  </a:txBody>
                  <a:tcPr marL="68580" marR="68580" marT="34290" marB="34290"/>
                </a:tc>
                <a:tc>
                  <a:txBody>
                    <a:bodyPr/>
                    <a:lstStyle/>
                    <a:p>
                      <a:pPr algn="ctr"/>
                      <a:r>
                        <a:rPr lang="it-IT" sz="1400" dirty="0"/>
                        <a:t>APPROVA</a:t>
                      </a:r>
                    </a:p>
                  </a:txBody>
                  <a:tcPr marL="68580" marR="68580" marT="34290" marB="34290"/>
                </a:tc>
                <a:tc>
                  <a:txBody>
                    <a:bodyPr/>
                    <a:lstStyle/>
                    <a:p>
                      <a:pPr algn="ctr"/>
                      <a:r>
                        <a:rPr lang="it-IT" sz="1400" dirty="0"/>
                        <a:t>VALIDA</a:t>
                      </a:r>
                    </a:p>
                  </a:txBody>
                  <a:tcPr marL="68580" marR="68580" marT="34290" marB="34290"/>
                </a:tc>
                <a:tc>
                  <a:txBody>
                    <a:bodyPr/>
                    <a:lstStyle/>
                    <a:p>
                      <a:r>
                        <a:rPr lang="it-IT" sz="1400" dirty="0"/>
                        <a:t>Supporta e mappa</a:t>
                      </a:r>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extLst>
                  <a:ext uri="{0D108BD9-81ED-4DB2-BD59-A6C34878D82A}">
                    <a16:rowId xmlns:a16="http://schemas.microsoft.com/office/drawing/2014/main" val="4102029529"/>
                  </a:ext>
                </a:extLst>
              </a:tr>
              <a:tr h="1097280">
                <a:tc>
                  <a:txBody>
                    <a:bodyPr/>
                    <a:lstStyle/>
                    <a:p>
                      <a:r>
                        <a:rPr lang="it-IT" sz="1400" dirty="0"/>
                        <a:t>COMPITI PRINCIPALE </a:t>
                      </a:r>
                    </a:p>
                  </a:txBody>
                  <a:tcPr marL="68580" marR="68580" marT="34290" marB="34290"/>
                </a:tc>
                <a:tc>
                  <a:txBody>
                    <a:bodyPr/>
                    <a:lstStyle/>
                    <a:p>
                      <a:endParaRPr lang="it-IT" sz="1400" dirty="0"/>
                    </a:p>
                  </a:txBody>
                  <a:tcPr marL="68580" marR="68580" marT="34290" marB="34290"/>
                </a:tc>
                <a:tc>
                  <a:txBody>
                    <a:bodyPr/>
                    <a:lstStyle/>
                    <a:p>
                      <a:r>
                        <a:rPr lang="it-IT" sz="1400" u="sng" dirty="0"/>
                        <a:t>Supporta il gruppo di lavoro </a:t>
                      </a:r>
                    </a:p>
                  </a:txBody>
                  <a:tcPr marL="68580" marR="68580" marT="34290" marB="34290"/>
                </a:tc>
                <a:tc>
                  <a:txBody>
                    <a:bodyPr/>
                    <a:lstStyle/>
                    <a:p>
                      <a:r>
                        <a:rPr lang="it-IT" sz="1400" dirty="0"/>
                        <a:t>Fornisce linee guide e coordina il GDL</a:t>
                      </a:r>
                    </a:p>
                  </a:txBody>
                  <a:tcPr marL="68580" marR="68580" marT="34290" marB="34290"/>
                </a:tc>
                <a:tc>
                  <a:txBody>
                    <a:bodyPr/>
                    <a:lstStyle/>
                    <a:p>
                      <a:r>
                        <a:rPr lang="it-IT" sz="1400" dirty="0"/>
                        <a:t>-Analizza fabbisogni;</a:t>
                      </a:r>
                    </a:p>
                    <a:p>
                      <a:r>
                        <a:rPr lang="it-IT" sz="1400" dirty="0"/>
                        <a:t>Sperimenta pratiche didattiche</a:t>
                      </a:r>
                    </a:p>
                  </a:txBody>
                  <a:tcPr marL="68580" marR="68580" marT="34290" marB="34290"/>
                </a:tc>
                <a:tc>
                  <a:txBody>
                    <a:bodyPr/>
                    <a:lstStyle/>
                    <a:p>
                      <a:pPr algn="ctr"/>
                      <a:r>
                        <a:rPr lang="it-IT" sz="1400" dirty="0"/>
                        <a:t>Supervisione didattica: Human in the Loop*</a:t>
                      </a:r>
                    </a:p>
                  </a:txBody>
                  <a:tcPr marL="68580" marR="68580" marT="34290" marB="34290"/>
                </a:tc>
                <a:extLst>
                  <a:ext uri="{0D108BD9-81ED-4DB2-BD59-A6C34878D82A}">
                    <a16:rowId xmlns:a16="http://schemas.microsoft.com/office/drawing/2014/main" val="2474151768"/>
                  </a:ext>
                </a:extLst>
              </a:tr>
              <a:tr h="748373">
                <a:tc>
                  <a:txBody>
                    <a:bodyPr/>
                    <a:lstStyle/>
                    <a:p>
                      <a:r>
                        <a:rPr lang="it-IT" sz="1400" dirty="0"/>
                        <a:t>MONITORAGGIO </a:t>
                      </a:r>
                    </a:p>
                    <a:p>
                      <a:r>
                        <a:rPr lang="it-IT" sz="1400" dirty="0"/>
                        <a:t>APPLICATIVI</a:t>
                      </a:r>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r>
                        <a:rPr lang="it-IT" sz="1400" dirty="0"/>
                        <a:t>Verifica requisiti tecnici</a:t>
                      </a:r>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extLst>
                  <a:ext uri="{0D108BD9-81ED-4DB2-BD59-A6C34878D82A}">
                    <a16:rowId xmlns:a16="http://schemas.microsoft.com/office/drawing/2014/main" val="4259344070"/>
                  </a:ext>
                </a:extLst>
              </a:tr>
            </a:tbl>
          </a:graphicData>
        </a:graphic>
      </p:graphicFrame>
      <p:sp>
        <p:nvSpPr>
          <p:cNvPr id="6" name="CasellaDiTesto 5">
            <a:extLst>
              <a:ext uri="{FF2B5EF4-FFF2-40B4-BE49-F238E27FC236}">
                <a16:creationId xmlns:a16="http://schemas.microsoft.com/office/drawing/2014/main" id="{73DBD6D3-D9AD-46E3-A0FC-A51CBB2A83AE}"/>
              </a:ext>
            </a:extLst>
          </p:cNvPr>
          <p:cNvSpPr txBox="1"/>
          <p:nvPr/>
        </p:nvSpPr>
        <p:spPr>
          <a:xfrm>
            <a:off x="1134956" y="4591904"/>
            <a:ext cx="7414055" cy="507831"/>
          </a:xfrm>
          <a:prstGeom prst="rect">
            <a:avLst/>
          </a:prstGeom>
          <a:noFill/>
        </p:spPr>
        <p:txBody>
          <a:bodyPr wrap="square" rtlCol="0">
            <a:spAutoFit/>
          </a:bodyPr>
          <a:lstStyle/>
          <a:p>
            <a:r>
              <a:rPr lang="it-IT" sz="1350" dirty="0"/>
              <a:t>* Human in the Loop: l'intervento o la supervisione umana sono integrati nel processo decisionale o operativo di un sistema di Intelligenza Artificiale.</a:t>
            </a:r>
          </a:p>
        </p:txBody>
      </p:sp>
    </p:spTree>
    <p:extLst>
      <p:ext uri="{BB962C8B-B14F-4D97-AF65-F5344CB8AC3E}">
        <p14:creationId xmlns:p14="http://schemas.microsoft.com/office/powerpoint/2010/main" val="3475793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0FC55E9-62F9-5C52-CF69-6B6EEC4285C3}"/>
              </a:ext>
            </a:extLst>
          </p:cNvPr>
          <p:cNvSpPr txBox="1"/>
          <p:nvPr/>
        </p:nvSpPr>
        <p:spPr>
          <a:xfrm>
            <a:off x="1335881" y="229672"/>
            <a:ext cx="6621666" cy="523220"/>
          </a:xfrm>
          <a:prstGeom prst="rect">
            <a:avLst/>
          </a:prstGeom>
          <a:noFill/>
        </p:spPr>
        <p:txBody>
          <a:bodyPr wrap="square">
            <a:spAutoFit/>
          </a:bodyPr>
          <a:lstStyle/>
          <a:p>
            <a:r>
              <a:rPr lang="it-IT" sz="2800" dirty="0">
                <a:solidFill>
                  <a:srgbClr val="152D47"/>
                </a:solidFill>
                <a:latin typeface="Crimson Pro Semi Bold" pitchFamily="34" charset="0"/>
              </a:rPr>
              <a:t>DPIA o FRIA ? </a:t>
            </a:r>
            <a:r>
              <a:rPr lang="it-IT" sz="2000" dirty="0">
                <a:solidFill>
                  <a:srgbClr val="152D47"/>
                </a:solidFill>
                <a:latin typeface="Crimson Pro Semi Bold" pitchFamily="34" charset="0"/>
                <a:hlinkClick r:id="rId3"/>
              </a:rPr>
              <a:t>Link DPIA</a:t>
            </a:r>
            <a:endParaRPr lang="it-IT" sz="2000" dirty="0">
              <a:solidFill>
                <a:srgbClr val="152D47"/>
              </a:solidFill>
              <a:latin typeface="Crimson Pro Semi Bold" pitchFamily="34" charset="0"/>
            </a:endParaRPr>
          </a:p>
        </p:txBody>
      </p:sp>
      <p:graphicFrame>
        <p:nvGraphicFramePr>
          <p:cNvPr id="6" name="Tabella 5">
            <a:extLst>
              <a:ext uri="{FF2B5EF4-FFF2-40B4-BE49-F238E27FC236}">
                <a16:creationId xmlns:a16="http://schemas.microsoft.com/office/drawing/2014/main" id="{E3593CED-7B27-11B8-7823-F687EC7E6789}"/>
              </a:ext>
            </a:extLst>
          </p:cNvPr>
          <p:cNvGraphicFramePr>
            <a:graphicFrameLocks noGrp="1"/>
          </p:cNvGraphicFramePr>
          <p:nvPr>
            <p:extLst>
              <p:ext uri="{D42A27DB-BD31-4B8C-83A1-F6EECF244321}">
                <p14:modId xmlns:p14="http://schemas.microsoft.com/office/powerpoint/2010/main" val="3682179383"/>
              </p:ext>
            </p:extLst>
          </p:nvPr>
        </p:nvGraphicFramePr>
        <p:xfrm>
          <a:off x="628650" y="1878616"/>
          <a:ext cx="7886700" cy="2807237"/>
        </p:xfrm>
        <a:graphic>
          <a:graphicData uri="http://schemas.openxmlformats.org/drawingml/2006/table">
            <a:tbl>
              <a:tblPr firstRow="1" firstCol="1" bandRow="1">
                <a:tableStyleId>{5C22544A-7EE6-4342-B048-85BDC9FD1C3A}</a:tableStyleId>
              </a:tblPr>
              <a:tblGrid>
                <a:gridCol w="1393031">
                  <a:extLst>
                    <a:ext uri="{9D8B030D-6E8A-4147-A177-3AD203B41FA5}">
                      <a16:colId xmlns:a16="http://schemas.microsoft.com/office/drawing/2014/main" val="2809504885"/>
                    </a:ext>
                  </a:extLst>
                </a:gridCol>
                <a:gridCol w="3178969">
                  <a:extLst>
                    <a:ext uri="{9D8B030D-6E8A-4147-A177-3AD203B41FA5}">
                      <a16:colId xmlns:a16="http://schemas.microsoft.com/office/drawing/2014/main" val="1530617486"/>
                    </a:ext>
                  </a:extLst>
                </a:gridCol>
                <a:gridCol w="3314700">
                  <a:extLst>
                    <a:ext uri="{9D8B030D-6E8A-4147-A177-3AD203B41FA5}">
                      <a16:colId xmlns:a16="http://schemas.microsoft.com/office/drawing/2014/main" val="3728999168"/>
                    </a:ext>
                  </a:extLst>
                </a:gridCol>
              </a:tblGrid>
              <a:tr h="421677">
                <a:tc>
                  <a:txBody>
                    <a:bodyPr/>
                    <a:lstStyle/>
                    <a:p>
                      <a:pPr>
                        <a:lnSpc>
                          <a:spcPct val="107000"/>
                        </a:lnSpc>
                        <a:spcAft>
                          <a:spcPts val="800"/>
                        </a:spcAft>
                        <a:buNone/>
                      </a:pPr>
                      <a:r>
                        <a:rPr lang="it-IT" sz="1200" kern="100" dirty="0">
                          <a:effectLst/>
                        </a:rPr>
                        <a:t>Caratteristica </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buNone/>
                      </a:pPr>
                      <a:r>
                        <a:rPr lang="it-IT" sz="1200" kern="100" dirty="0">
                          <a:effectLst/>
                        </a:rPr>
                        <a:t>DPIA </a:t>
                      </a:r>
                      <a:r>
                        <a:rPr lang="it-IT" sz="1100" kern="100" dirty="0">
                          <a:effectLst/>
                        </a:rPr>
                        <a:t>(Data </a:t>
                      </a:r>
                      <a:r>
                        <a:rPr lang="it-IT" sz="1100" kern="100" dirty="0" err="1">
                          <a:effectLst/>
                        </a:rPr>
                        <a:t>Protection</a:t>
                      </a:r>
                      <a:r>
                        <a:rPr lang="it-IT" sz="1100" kern="100" dirty="0">
                          <a:effectLst/>
                        </a:rPr>
                        <a:t> Impact </a:t>
                      </a:r>
                      <a:r>
                        <a:rPr lang="it-IT" sz="1100" kern="100" dirty="0" err="1">
                          <a:effectLst/>
                        </a:rPr>
                        <a:t>Assessment</a:t>
                      </a:r>
                      <a:r>
                        <a:rPr lang="it-IT" sz="1100" kern="100" dirty="0">
                          <a:effectLst/>
                        </a:rPr>
                        <a:t>)</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buNone/>
                      </a:pPr>
                      <a:r>
                        <a:rPr lang="it-IT" sz="1200" kern="100" dirty="0">
                          <a:effectLst/>
                        </a:rPr>
                        <a:t>FRIA </a:t>
                      </a:r>
                      <a:r>
                        <a:rPr lang="it-IT" sz="1100" kern="100" dirty="0">
                          <a:effectLst/>
                        </a:rPr>
                        <a:t>(</a:t>
                      </a:r>
                      <a:r>
                        <a:rPr lang="it-IT" sz="1100" kern="100" dirty="0" err="1">
                          <a:effectLst/>
                        </a:rPr>
                        <a:t>Fundamental</a:t>
                      </a:r>
                      <a:r>
                        <a:rPr lang="it-IT" sz="1100" kern="100" dirty="0">
                          <a:effectLst/>
                        </a:rPr>
                        <a:t> </a:t>
                      </a:r>
                      <a:r>
                        <a:rPr lang="it-IT" sz="1100" kern="100" dirty="0" err="1">
                          <a:effectLst/>
                        </a:rPr>
                        <a:t>Rights</a:t>
                      </a:r>
                      <a:r>
                        <a:rPr lang="it-IT" sz="1100" kern="100" dirty="0">
                          <a:effectLst/>
                        </a:rPr>
                        <a:t> Impact </a:t>
                      </a:r>
                      <a:r>
                        <a:rPr lang="it-IT" sz="1100" kern="100" dirty="0" err="1">
                          <a:effectLst/>
                        </a:rPr>
                        <a:t>Assessment</a:t>
                      </a:r>
                      <a:r>
                        <a:rPr lang="it-IT" sz="1100" kern="100" dirty="0">
                          <a:effectLst/>
                        </a:rPr>
                        <a:t>)</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14234082"/>
                  </a:ext>
                </a:extLst>
              </a:tr>
              <a:tr h="230259">
                <a:tc>
                  <a:txBody>
                    <a:bodyPr/>
                    <a:lstStyle/>
                    <a:p>
                      <a:pPr>
                        <a:lnSpc>
                          <a:spcPct val="107000"/>
                        </a:lnSpc>
                        <a:spcAft>
                          <a:spcPts val="800"/>
                        </a:spcAft>
                        <a:buNone/>
                      </a:pPr>
                      <a:r>
                        <a:rPr lang="it-IT" sz="1200" kern="100" dirty="0">
                          <a:effectLst/>
                        </a:rPr>
                        <a:t>Normativa di riferimento</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GDPR (Art. 35)</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a:effectLst/>
                        </a:rPr>
                        <a:t>AI Act (Art. 27)</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2595723228"/>
                  </a:ext>
                </a:extLst>
              </a:tr>
              <a:tr h="660757">
                <a:tc>
                  <a:txBody>
                    <a:bodyPr/>
                    <a:lstStyle/>
                    <a:p>
                      <a:pPr>
                        <a:lnSpc>
                          <a:spcPct val="107000"/>
                        </a:lnSpc>
                        <a:spcAft>
                          <a:spcPts val="800"/>
                        </a:spcAft>
                        <a:buNone/>
                      </a:pPr>
                      <a:r>
                        <a:rPr lang="it-IT" sz="1200" kern="100" dirty="0">
                          <a:effectLst/>
                        </a:rPr>
                        <a:t>Obiettivo principale</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Valutare e mitigare i rischi legati alla privacy e al trattamento dei dati personali.</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a:effectLst/>
                        </a:rPr>
                        <a:t>Valutare l'impatto complessivo sui diritti fondamentali (equità, dignità, non discriminazione, libertà di espressione).</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1289834034"/>
                  </a:ext>
                </a:extLst>
              </a:tr>
              <a:tr h="660757">
                <a:tc>
                  <a:txBody>
                    <a:bodyPr/>
                    <a:lstStyle/>
                    <a:p>
                      <a:pPr>
                        <a:lnSpc>
                          <a:spcPct val="107000"/>
                        </a:lnSpc>
                        <a:spcAft>
                          <a:spcPts val="800"/>
                        </a:spcAft>
                        <a:buNone/>
                      </a:pPr>
                      <a:r>
                        <a:rPr lang="it-IT" sz="1200" kern="100" dirty="0">
                          <a:effectLst/>
                        </a:rPr>
                        <a:t>Quando è richiesta</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Per trattamenti che presentano un rischio elevato per i diritti e le libertà delle persone fisiche.</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Obbligatoria prima di mettere in funzione sistemi di IA ad alto rischio.</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1031181946"/>
                  </a:ext>
                </a:extLst>
              </a:tr>
              <a:tr h="660757">
                <a:tc>
                  <a:txBody>
                    <a:bodyPr/>
                    <a:lstStyle/>
                    <a:p>
                      <a:pPr>
                        <a:lnSpc>
                          <a:spcPct val="107000"/>
                        </a:lnSpc>
                        <a:spcAft>
                          <a:spcPts val="800"/>
                        </a:spcAft>
                        <a:buNone/>
                      </a:pPr>
                      <a:r>
                        <a:rPr lang="it-IT" sz="1200" kern="100" dirty="0">
                          <a:effectLst/>
                        </a:rPr>
                        <a:t>Soggetti coinvolti</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Titolari del trattamento e Responsabili della protezione dei dati (DPO).</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tc>
                  <a:txBody>
                    <a:bodyPr/>
                    <a:lstStyle/>
                    <a:p>
                      <a:pPr algn="l">
                        <a:lnSpc>
                          <a:spcPct val="107000"/>
                        </a:lnSpc>
                        <a:spcAft>
                          <a:spcPts val="800"/>
                        </a:spcAft>
                        <a:buNone/>
                      </a:pPr>
                      <a:r>
                        <a:rPr lang="it-IT" sz="1200" kern="100" dirty="0">
                          <a:effectLst/>
                        </a:rPr>
                        <a:t>Più ampia: include sviluppatori, autorità, rappresentanze dei lavoratori e portatori di interesse (stakeholder).</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3965204816"/>
                  </a:ext>
                </a:extLst>
              </a:tr>
            </a:tbl>
          </a:graphicData>
        </a:graphic>
      </p:graphicFrame>
      <p:sp>
        <p:nvSpPr>
          <p:cNvPr id="8" name="CasellaDiTesto 7">
            <a:extLst>
              <a:ext uri="{FF2B5EF4-FFF2-40B4-BE49-F238E27FC236}">
                <a16:creationId xmlns:a16="http://schemas.microsoft.com/office/drawing/2014/main" id="{8504F185-A679-EC9A-B278-998395788FDC}"/>
              </a:ext>
            </a:extLst>
          </p:cNvPr>
          <p:cNvSpPr txBox="1"/>
          <p:nvPr/>
        </p:nvSpPr>
        <p:spPr>
          <a:xfrm>
            <a:off x="571499" y="761893"/>
            <a:ext cx="8008145" cy="1092607"/>
          </a:xfrm>
          <a:prstGeom prst="rect">
            <a:avLst/>
          </a:prstGeom>
          <a:noFill/>
        </p:spPr>
        <p:txBody>
          <a:bodyPr wrap="square">
            <a:spAutoFit/>
          </a:bodyPr>
          <a:lstStyle/>
          <a:p>
            <a:pPr>
              <a:spcBef>
                <a:spcPts val="600"/>
              </a:spcBef>
              <a:buNone/>
            </a:pPr>
            <a:r>
              <a:rPr lang="it-IT" sz="1200" b="0" u="none" strike="noStrike" dirty="0">
                <a:effectLst/>
                <a:latin typeface="Google Sans"/>
              </a:rPr>
              <a:t>Le due valutazioni </a:t>
            </a:r>
            <a:r>
              <a:rPr lang="it-IT" sz="1200" b="1" u="none" strike="noStrike" dirty="0">
                <a:effectLst/>
                <a:latin typeface="Google Sans"/>
              </a:rPr>
              <a:t>non sono alternative ma complementari</a:t>
            </a:r>
            <a:r>
              <a:rPr lang="it-IT" sz="1200" b="0" u="none" strike="noStrike" dirty="0">
                <a:effectLst/>
                <a:latin typeface="Google Sans"/>
              </a:rPr>
              <a:t>. Entrambe seguono un approccio preventivo (valutazione di impatto </a:t>
            </a:r>
            <a:r>
              <a:rPr lang="it-IT" sz="1200" b="0" i="1" u="none" strike="noStrike" dirty="0">
                <a:effectLst/>
                <a:latin typeface="Google Sans"/>
              </a:rPr>
              <a:t>ex-ante</a:t>
            </a:r>
            <a:r>
              <a:rPr lang="it-IT" sz="1200" b="0" u="none" strike="noStrike" dirty="0">
                <a:effectLst/>
                <a:latin typeface="Google Sans"/>
              </a:rPr>
              <a:t>). L'AI Act stabilisce un principio di coordinamento per evitare la duplicazione dei documenti. </a:t>
            </a:r>
          </a:p>
          <a:p>
            <a:pPr algn="just">
              <a:spcBef>
                <a:spcPts val="600"/>
              </a:spcBef>
              <a:buNone/>
            </a:pPr>
            <a:r>
              <a:rPr lang="it-IT" sz="1200" b="0" u="none" strike="noStrike" dirty="0">
                <a:effectLst/>
                <a:latin typeface="Google Sans"/>
              </a:rPr>
              <a:t>Se un sistema di IA tratta dati personali e richiede sia la DPIA che la FRIA, le organizzazioni possono </a:t>
            </a:r>
            <a:r>
              <a:rPr lang="it-IT" sz="1200" b="1" u="none" strike="noStrike" dirty="0">
                <a:effectLst/>
                <a:latin typeface="Google Sans"/>
              </a:rPr>
              <a:t>integrare i requisiti della DPIA all'interno della FRIA</a:t>
            </a:r>
            <a:r>
              <a:rPr lang="it-IT" sz="1200" b="0" u="none" strike="noStrike" dirty="0">
                <a:effectLst/>
                <a:latin typeface="Google Sans"/>
              </a:rPr>
              <a:t>, creando un unico documento di analisi del rischio, a patto che questo copra tutti gli aspetti richiesti da entrambe le normative.</a:t>
            </a:r>
          </a:p>
        </p:txBody>
      </p:sp>
    </p:spTree>
    <p:extLst>
      <p:ext uri="{BB962C8B-B14F-4D97-AF65-F5344CB8AC3E}">
        <p14:creationId xmlns:p14="http://schemas.microsoft.com/office/powerpoint/2010/main" val="849745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1506215"/>
          </a:xfrm>
          <a:prstGeom prst="rect">
            <a:avLst/>
          </a:prstGeom>
        </p:spPr>
      </p:pic>
      <p:sp>
        <p:nvSpPr>
          <p:cNvPr id="3" name="Shape 0"/>
          <p:cNvSpPr/>
          <p:nvPr/>
        </p:nvSpPr>
        <p:spPr>
          <a:xfrm>
            <a:off x="496119" y="1905297"/>
            <a:ext cx="465534" cy="226368"/>
          </a:xfrm>
          <a:prstGeom prst="roundRect">
            <a:avLst>
              <a:gd name="adj" fmla="val 17886"/>
            </a:avLst>
          </a:prstGeom>
          <a:solidFill>
            <a:srgbClr val="DADBF1"/>
          </a:solidFill>
          <a:ln/>
        </p:spPr>
        <p:txBody>
          <a:bodyPr/>
          <a:lstStyle/>
          <a:p>
            <a:endParaRPr lang="it-IT"/>
          </a:p>
        </p:txBody>
      </p:sp>
      <p:sp>
        <p:nvSpPr>
          <p:cNvPr id="4" name="Text 1"/>
          <p:cNvSpPr/>
          <p:nvPr/>
        </p:nvSpPr>
        <p:spPr>
          <a:xfrm>
            <a:off x="568374" y="1941389"/>
            <a:ext cx="321023" cy="154186"/>
          </a:xfrm>
          <a:prstGeom prst="rect">
            <a:avLst/>
          </a:prstGeom>
          <a:noFill/>
          <a:ln/>
        </p:spPr>
        <p:txBody>
          <a:bodyPr wrap="none" lIns="0" tIns="0" rIns="0" bIns="0" rtlCol="0" anchor="t"/>
          <a:lstStyle/>
          <a:p>
            <a:pPr>
              <a:lnSpc>
                <a:spcPts val="1188"/>
              </a:lnSpc>
            </a:pPr>
            <a:r>
              <a:rPr lang="en-US" sz="750" dirty="0">
                <a:solidFill>
                  <a:srgbClr val="272525"/>
                </a:solidFill>
                <a:latin typeface="Heebo" panose="020B0604020202020204" charset="-79"/>
                <a:ea typeface="Inter" pitchFamily="34" charset="-122"/>
                <a:cs typeface="Heebo" panose="020B0604020202020204" charset="-79"/>
              </a:rPr>
              <a:t>FASE</a:t>
            </a:r>
            <a:r>
              <a:rPr lang="en-US" sz="750" dirty="0">
                <a:solidFill>
                  <a:srgbClr val="272525"/>
                </a:solidFill>
                <a:latin typeface="Inter" pitchFamily="34" charset="0"/>
                <a:ea typeface="Inter" pitchFamily="34" charset="-122"/>
                <a:cs typeface="Inter" pitchFamily="34" charset="-120"/>
              </a:rPr>
              <a:t> 3</a:t>
            </a:r>
            <a:endParaRPr lang="en-US" sz="750" dirty="0"/>
          </a:p>
        </p:txBody>
      </p:sp>
      <p:sp>
        <p:nvSpPr>
          <p:cNvPr id="5" name="Text 2"/>
          <p:cNvSpPr/>
          <p:nvPr/>
        </p:nvSpPr>
        <p:spPr>
          <a:xfrm>
            <a:off x="496119" y="2179812"/>
            <a:ext cx="4721424" cy="301228"/>
          </a:xfrm>
          <a:prstGeom prst="rect">
            <a:avLst/>
          </a:prstGeom>
          <a:noFill/>
          <a:ln/>
        </p:spPr>
        <p:txBody>
          <a:bodyPr wrap="none" lIns="0" tIns="0" rIns="0" bIns="0" rtlCol="0" anchor="t"/>
          <a:lstStyle/>
          <a:p>
            <a:pPr>
              <a:lnSpc>
                <a:spcPts val="2344"/>
              </a:lnSpc>
            </a:pPr>
            <a:r>
              <a:rPr lang="en-US" sz="1875" b="1" dirty="0">
                <a:solidFill>
                  <a:srgbClr val="000000"/>
                </a:solidFill>
                <a:latin typeface="Heebo" panose="020B0604020202020204" charset="-79"/>
                <a:ea typeface="Inter Bold" pitchFamily="34" charset="-122"/>
                <a:cs typeface="Heebo" panose="020B0604020202020204" charset="-79"/>
              </a:rPr>
              <a:t>3° Fase: </a:t>
            </a:r>
            <a:r>
              <a:rPr lang="en-US" sz="1875" b="1" dirty="0" err="1">
                <a:solidFill>
                  <a:srgbClr val="000000"/>
                </a:solidFill>
                <a:latin typeface="Heebo" panose="020B0604020202020204" charset="-79"/>
                <a:ea typeface="Inter Bold" pitchFamily="34" charset="-122"/>
                <a:cs typeface="Heebo" panose="020B0604020202020204" charset="-79"/>
              </a:rPr>
              <a:t>Individuazione</a:t>
            </a:r>
            <a:r>
              <a:rPr lang="en-US" sz="1875" b="1" dirty="0">
                <a:solidFill>
                  <a:srgbClr val="000000"/>
                </a:solidFill>
                <a:latin typeface="Heebo" panose="020B0604020202020204" charset="-79"/>
                <a:ea typeface="Inter Bold" pitchFamily="34" charset="-122"/>
                <a:cs typeface="Heebo" panose="020B0604020202020204" charset="-79"/>
              </a:rPr>
              <a:t> delle </a:t>
            </a:r>
            <a:r>
              <a:rPr lang="en-US" sz="1875" b="1" dirty="0" err="1">
                <a:solidFill>
                  <a:srgbClr val="000000"/>
                </a:solidFill>
                <a:latin typeface="Heebo" panose="020B0604020202020204" charset="-79"/>
                <a:ea typeface="Inter Bold" pitchFamily="34" charset="-122"/>
                <a:cs typeface="Heebo" panose="020B0604020202020204" charset="-79"/>
              </a:rPr>
              <a:t>regole</a:t>
            </a:r>
            <a:r>
              <a:rPr lang="en-US" sz="1875" b="1" dirty="0">
                <a:solidFill>
                  <a:srgbClr val="000000"/>
                </a:solidFill>
                <a:latin typeface="Heebo" panose="020B0604020202020204" charset="-79"/>
                <a:ea typeface="Inter Bold" pitchFamily="34" charset="-122"/>
                <a:cs typeface="Heebo" panose="020B0604020202020204" charset="-79"/>
              </a:rPr>
              <a:t> : </a:t>
            </a:r>
            <a:r>
              <a:rPr lang="en-US" sz="1875" b="1" dirty="0" err="1">
                <a:solidFill>
                  <a:srgbClr val="000000"/>
                </a:solidFill>
                <a:latin typeface="Heebo" panose="020B0604020202020204" charset="-79"/>
                <a:ea typeface="Inter Bold" pitchFamily="34" charset="-122"/>
                <a:cs typeface="Heebo" panose="020B0604020202020204" charset="-79"/>
              </a:rPr>
              <a:t>Redazione</a:t>
            </a:r>
            <a:r>
              <a:rPr lang="en-US" sz="1875" b="1" dirty="0">
                <a:solidFill>
                  <a:srgbClr val="000000"/>
                </a:solidFill>
                <a:latin typeface="Heebo" panose="020B0604020202020204" charset="-79"/>
                <a:ea typeface="Inter Bold" pitchFamily="34" charset="-122"/>
                <a:cs typeface="Heebo" panose="020B0604020202020204" charset="-79"/>
              </a:rPr>
              <a:t> Regolamento Ai</a:t>
            </a:r>
            <a:endParaRPr lang="en-US" sz="1875" dirty="0">
              <a:latin typeface="Heebo" panose="020B0604020202020204" charset="-79"/>
              <a:cs typeface="Heebo" panose="020B0604020202020204" charset="-79"/>
            </a:endParaRPr>
          </a:p>
        </p:txBody>
      </p:sp>
      <p:sp>
        <p:nvSpPr>
          <p:cNvPr id="6" name="Text 3"/>
          <p:cNvSpPr/>
          <p:nvPr/>
        </p:nvSpPr>
        <p:spPr>
          <a:xfrm>
            <a:off x="496119" y="2661791"/>
            <a:ext cx="8151763" cy="385465"/>
          </a:xfrm>
          <a:prstGeom prst="rect">
            <a:avLst/>
          </a:prstGeom>
          <a:noFill/>
          <a:ln/>
        </p:spPr>
        <p:txBody>
          <a:bodyPr wrap="square" lIns="0" tIns="0" rIns="0" bIns="0" rtlCol="0" anchor="t"/>
          <a:lstStyle/>
          <a:p>
            <a:pPr>
              <a:lnSpc>
                <a:spcPts val="1500"/>
              </a:lnSpc>
            </a:pPr>
            <a:r>
              <a:rPr lang="en-US" sz="938" dirty="0">
                <a:solidFill>
                  <a:srgbClr val="272525"/>
                </a:solidFill>
                <a:latin typeface="Heebo" panose="020B0604020202020204" charset="-79"/>
                <a:ea typeface="Inter" pitchFamily="34" charset="-122"/>
                <a:cs typeface="Heebo" panose="020B0604020202020204" charset="-79"/>
              </a:rPr>
              <a:t>L'integrazione effettiva degli strumenti di intelligenza artificiale richiede un approccio graduale, </a:t>
            </a:r>
            <a:r>
              <a:rPr lang="en-US" sz="938" dirty="0" err="1">
                <a:solidFill>
                  <a:srgbClr val="272525"/>
                </a:solidFill>
                <a:latin typeface="Heebo" panose="020B0604020202020204" charset="-79"/>
                <a:ea typeface="Inter" pitchFamily="34" charset="-122"/>
                <a:cs typeface="Heebo" panose="020B0604020202020204" charset="-79"/>
              </a:rPr>
              <a:t>basata</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sulla</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definizione</a:t>
            </a:r>
            <a:r>
              <a:rPr lang="en-US" sz="938" dirty="0">
                <a:solidFill>
                  <a:srgbClr val="272525"/>
                </a:solidFill>
                <a:latin typeface="Heebo" panose="020B0604020202020204" charset="-79"/>
                <a:ea typeface="Inter" pitchFamily="34" charset="-122"/>
                <a:cs typeface="Heebo" panose="020B0604020202020204" charset="-79"/>
              </a:rPr>
              <a:t> delle </a:t>
            </a:r>
            <a:r>
              <a:rPr lang="en-US" sz="938" dirty="0" err="1">
                <a:solidFill>
                  <a:srgbClr val="272525"/>
                </a:solidFill>
                <a:latin typeface="Heebo" panose="020B0604020202020204" charset="-79"/>
                <a:ea typeface="Inter" pitchFamily="34" charset="-122"/>
                <a:cs typeface="Heebo" panose="020B0604020202020204" charset="-79"/>
              </a:rPr>
              <a:t>regole</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Redigere</a:t>
            </a:r>
            <a:r>
              <a:rPr lang="en-US" sz="938" dirty="0">
                <a:solidFill>
                  <a:srgbClr val="272525"/>
                </a:solidFill>
                <a:latin typeface="Heebo" panose="020B0604020202020204" charset="-79"/>
                <a:ea typeface="Inter" pitchFamily="34" charset="-122"/>
                <a:cs typeface="Heebo" panose="020B0604020202020204" charset="-79"/>
              </a:rPr>
              <a:t> Regolamento Ai.</a:t>
            </a:r>
            <a:endParaRPr lang="en-US" sz="938" dirty="0">
              <a:latin typeface="Heebo" panose="020B0604020202020204" charset="-79"/>
              <a:cs typeface="Heebo" panose="020B0604020202020204" charset="-79"/>
            </a:endParaRPr>
          </a:p>
        </p:txBody>
      </p:sp>
      <p:pic>
        <p:nvPicPr>
          <p:cNvPr id="7" name="Image 1" descr="preencoded.png"/>
          <p:cNvPicPr>
            <a:picLocks noChangeAspect="1"/>
          </p:cNvPicPr>
          <p:nvPr/>
        </p:nvPicPr>
        <p:blipFill>
          <a:blip r:embed="rId4"/>
          <a:stretch>
            <a:fillRect/>
          </a:stretch>
        </p:blipFill>
        <p:spPr>
          <a:xfrm>
            <a:off x="496119" y="3182764"/>
            <a:ext cx="2041927" cy="481980"/>
          </a:xfrm>
          <a:prstGeom prst="rect">
            <a:avLst/>
          </a:prstGeom>
        </p:spPr>
      </p:pic>
      <p:sp>
        <p:nvSpPr>
          <p:cNvPr id="8" name="Text 4"/>
          <p:cNvSpPr/>
          <p:nvPr/>
        </p:nvSpPr>
        <p:spPr>
          <a:xfrm>
            <a:off x="496119" y="3785220"/>
            <a:ext cx="1506215" cy="188268"/>
          </a:xfrm>
          <a:prstGeom prst="rect">
            <a:avLst/>
          </a:prstGeom>
          <a:noFill/>
          <a:ln/>
        </p:spPr>
        <p:txBody>
          <a:bodyPr wrap="none" lIns="0" tIns="0" rIns="0" bIns="0" rtlCol="0" anchor="t"/>
          <a:lstStyle/>
          <a:p>
            <a:pPr>
              <a:lnSpc>
                <a:spcPts val="1469"/>
              </a:lnSpc>
            </a:pPr>
            <a:r>
              <a:rPr lang="en-US" sz="1156" b="1" dirty="0" err="1">
                <a:solidFill>
                  <a:srgbClr val="272525"/>
                </a:solidFill>
                <a:latin typeface="Heebo" panose="020B0604020202020204" charset="-79"/>
                <a:ea typeface="Inter Bold" pitchFamily="34" charset="-122"/>
                <a:cs typeface="Heebo" panose="020B0604020202020204" charset="-79"/>
              </a:rPr>
              <a:t>Regole</a:t>
            </a:r>
            <a:r>
              <a:rPr lang="en-US" sz="1156" b="1" dirty="0">
                <a:solidFill>
                  <a:srgbClr val="272525"/>
                </a:solidFill>
                <a:latin typeface="Heebo" panose="020B0604020202020204" charset="-79"/>
                <a:ea typeface="Inter Bold" pitchFamily="34" charset="-122"/>
                <a:cs typeface="Heebo" panose="020B0604020202020204" charset="-79"/>
              </a:rPr>
              <a:t> </a:t>
            </a:r>
            <a:r>
              <a:rPr lang="en-US" sz="1156" b="1" dirty="0" err="1">
                <a:solidFill>
                  <a:srgbClr val="272525"/>
                </a:solidFill>
                <a:latin typeface="Heebo" panose="020B0604020202020204" charset="-79"/>
                <a:ea typeface="Inter Bold" pitchFamily="34" charset="-122"/>
                <a:cs typeface="Heebo" panose="020B0604020202020204" charset="-79"/>
              </a:rPr>
              <a:t>utilizzo</a:t>
            </a:r>
            <a:r>
              <a:rPr lang="en-US" sz="1156" b="1" dirty="0">
                <a:solidFill>
                  <a:srgbClr val="272525"/>
                </a:solidFill>
                <a:latin typeface="Heebo" panose="020B0604020202020204" charset="-79"/>
                <a:ea typeface="Inter Bold" pitchFamily="34" charset="-122"/>
                <a:cs typeface="Heebo" panose="020B0604020202020204" charset="-79"/>
              </a:rPr>
              <a:t> per </a:t>
            </a:r>
            <a:r>
              <a:rPr lang="en-US" sz="1156" b="1" dirty="0" err="1">
                <a:solidFill>
                  <a:srgbClr val="272525"/>
                </a:solidFill>
                <a:latin typeface="Heebo" panose="020B0604020202020204" charset="-79"/>
                <a:ea typeface="Inter Bold" pitchFamily="34" charset="-122"/>
                <a:cs typeface="Heebo" panose="020B0604020202020204" charset="-79"/>
              </a:rPr>
              <a:t>Docenti</a:t>
            </a:r>
            <a:endParaRPr lang="en-US" sz="1156" b="1" dirty="0">
              <a:solidFill>
                <a:srgbClr val="272525"/>
              </a:solidFill>
              <a:latin typeface="Heebo" panose="020B0604020202020204" charset="-79"/>
              <a:ea typeface="Inter Bold" pitchFamily="34" charset="-122"/>
              <a:cs typeface="Heebo" panose="020B0604020202020204" charset="-79"/>
            </a:endParaRPr>
          </a:p>
          <a:p>
            <a:pPr>
              <a:lnSpc>
                <a:spcPts val="1469"/>
              </a:lnSpc>
            </a:pPr>
            <a:r>
              <a:rPr lang="en-US" sz="1156" b="1" dirty="0" err="1">
                <a:solidFill>
                  <a:srgbClr val="272525"/>
                </a:solidFill>
                <a:latin typeface="Heebo" panose="020B0604020202020204" charset="-79"/>
                <a:ea typeface="Inter Bold" pitchFamily="34" charset="-122"/>
                <a:cs typeface="Heebo" panose="020B0604020202020204" charset="-79"/>
              </a:rPr>
              <a:t>Assistenti</a:t>
            </a:r>
            <a:r>
              <a:rPr lang="en-US" sz="1156" b="1" dirty="0">
                <a:solidFill>
                  <a:srgbClr val="272525"/>
                </a:solidFill>
                <a:latin typeface="Heebo" panose="020B0604020202020204" charset="-79"/>
                <a:ea typeface="Inter Bold" pitchFamily="34" charset="-122"/>
                <a:cs typeface="Heebo" panose="020B0604020202020204" charset="-79"/>
              </a:rPr>
              <a:t> </a:t>
            </a:r>
            <a:r>
              <a:rPr lang="en-US" sz="1156" b="1" dirty="0" err="1">
                <a:solidFill>
                  <a:srgbClr val="272525"/>
                </a:solidFill>
                <a:latin typeface="Heebo" panose="020B0604020202020204" charset="-79"/>
                <a:ea typeface="Inter Bold" pitchFamily="34" charset="-122"/>
                <a:cs typeface="Heebo" panose="020B0604020202020204" charset="-79"/>
              </a:rPr>
              <a:t>amministrativi</a:t>
            </a:r>
            <a:r>
              <a:rPr lang="en-US" sz="1156" b="1" dirty="0">
                <a:solidFill>
                  <a:srgbClr val="272525"/>
                </a:solidFill>
                <a:latin typeface="Heebo" panose="020B0604020202020204" charset="-79"/>
                <a:ea typeface="Inter Bold" pitchFamily="34" charset="-122"/>
                <a:cs typeface="Heebo" panose="020B0604020202020204" charset="-79"/>
              </a:rPr>
              <a:t> e </a:t>
            </a:r>
            <a:r>
              <a:rPr lang="en-US" sz="1156" b="1" dirty="0" err="1">
                <a:solidFill>
                  <a:srgbClr val="272525"/>
                </a:solidFill>
                <a:latin typeface="Heebo" panose="020B0604020202020204" charset="-79"/>
                <a:ea typeface="Inter Bold" pitchFamily="34" charset="-122"/>
                <a:cs typeface="Heebo" panose="020B0604020202020204" charset="-79"/>
              </a:rPr>
              <a:t>alunni</a:t>
            </a:r>
            <a:endParaRPr lang="en-US" sz="1156" b="1" dirty="0">
              <a:solidFill>
                <a:srgbClr val="272525"/>
              </a:solidFill>
              <a:latin typeface="Heebo" panose="020B0604020202020204" charset="-79"/>
              <a:ea typeface="Inter Bold" pitchFamily="34" charset="-122"/>
              <a:cs typeface="Heebo" panose="020B0604020202020204" charset="-79"/>
            </a:endParaRPr>
          </a:p>
        </p:txBody>
      </p:sp>
      <p:sp>
        <p:nvSpPr>
          <p:cNvPr id="9" name="Text 5"/>
          <p:cNvSpPr/>
          <p:nvPr/>
        </p:nvSpPr>
        <p:spPr>
          <a:xfrm>
            <a:off x="446611" y="4058750"/>
            <a:ext cx="2476277" cy="578198"/>
          </a:xfrm>
          <a:prstGeom prst="rect">
            <a:avLst/>
          </a:prstGeom>
          <a:noFill/>
          <a:ln/>
        </p:spPr>
        <p:txBody>
          <a:bodyPr wrap="square" lIns="0" tIns="0" rIns="0" bIns="0" rtlCol="0" anchor="t"/>
          <a:lstStyle/>
          <a:p>
            <a:pPr>
              <a:lnSpc>
                <a:spcPts val="1500"/>
              </a:lnSpc>
            </a:pPr>
            <a:endParaRPr lang="en-US" sz="938" dirty="0">
              <a:latin typeface="Heebo" panose="020B0604020202020204" charset="-79"/>
              <a:cs typeface="Heebo" panose="020B0604020202020204" charset="-79"/>
            </a:endParaRPr>
          </a:p>
        </p:txBody>
      </p:sp>
      <p:pic>
        <p:nvPicPr>
          <p:cNvPr id="10" name="Image 2" descr="preencoded.png"/>
          <p:cNvPicPr>
            <a:picLocks noChangeAspect="1"/>
          </p:cNvPicPr>
          <p:nvPr/>
        </p:nvPicPr>
        <p:blipFill>
          <a:blip r:embed="rId5"/>
          <a:stretch>
            <a:fillRect/>
          </a:stretch>
        </p:blipFill>
        <p:spPr>
          <a:xfrm>
            <a:off x="2826287" y="3205358"/>
            <a:ext cx="1705095" cy="481980"/>
          </a:xfrm>
          <a:prstGeom prst="rect">
            <a:avLst/>
          </a:prstGeom>
        </p:spPr>
      </p:pic>
      <p:sp>
        <p:nvSpPr>
          <p:cNvPr id="11" name="Text 6"/>
          <p:cNvSpPr/>
          <p:nvPr/>
        </p:nvSpPr>
        <p:spPr>
          <a:xfrm>
            <a:off x="2883677" y="3754607"/>
            <a:ext cx="1506215" cy="188268"/>
          </a:xfrm>
          <a:prstGeom prst="rect">
            <a:avLst/>
          </a:prstGeom>
          <a:noFill/>
          <a:ln/>
        </p:spPr>
        <p:txBody>
          <a:bodyPr wrap="none" lIns="0" tIns="0" rIns="0" bIns="0" rtlCol="0" anchor="t"/>
          <a:lstStyle/>
          <a:p>
            <a:pPr>
              <a:lnSpc>
                <a:spcPts val="1469"/>
              </a:lnSpc>
            </a:pPr>
            <a:r>
              <a:rPr lang="en-US" sz="1156" b="1" dirty="0" err="1">
                <a:solidFill>
                  <a:srgbClr val="272525"/>
                </a:solidFill>
                <a:latin typeface="Heebo" panose="020B0604020202020204" charset="-79"/>
                <a:ea typeface="Inter Bold" pitchFamily="34" charset="-122"/>
                <a:cs typeface="Heebo" panose="020B0604020202020204" charset="-79"/>
              </a:rPr>
              <a:t>Stabilire</a:t>
            </a:r>
            <a:r>
              <a:rPr lang="en-US" sz="1156" b="1" dirty="0">
                <a:solidFill>
                  <a:srgbClr val="272525"/>
                </a:solidFill>
                <a:latin typeface="Heebo" panose="020B0604020202020204" charset="-79"/>
                <a:ea typeface="Inter Bold" pitchFamily="34" charset="-122"/>
                <a:cs typeface="Heebo" panose="020B0604020202020204" charset="-79"/>
              </a:rPr>
              <a:t> procedure</a:t>
            </a:r>
            <a:endParaRPr lang="en-US" sz="1156" dirty="0">
              <a:latin typeface="Heebo" panose="020B0604020202020204" charset="-79"/>
              <a:cs typeface="Heebo" panose="020B0604020202020204" charset="-79"/>
            </a:endParaRPr>
          </a:p>
        </p:txBody>
      </p:sp>
      <p:sp>
        <p:nvSpPr>
          <p:cNvPr id="12" name="Text 7"/>
          <p:cNvSpPr/>
          <p:nvPr/>
        </p:nvSpPr>
        <p:spPr>
          <a:xfrm>
            <a:off x="2856831" y="4034873"/>
            <a:ext cx="2476277" cy="578198"/>
          </a:xfrm>
          <a:prstGeom prst="rect">
            <a:avLst/>
          </a:prstGeom>
          <a:noFill/>
          <a:ln/>
        </p:spPr>
        <p:txBody>
          <a:bodyPr wrap="square" lIns="0" tIns="0" rIns="0" bIns="0" rtlCol="0" anchor="t"/>
          <a:lstStyle/>
          <a:p>
            <a:pPr>
              <a:lnSpc>
                <a:spcPts val="1500"/>
              </a:lnSpc>
            </a:pPr>
            <a:r>
              <a:rPr lang="en-US" sz="938" dirty="0" err="1">
                <a:solidFill>
                  <a:srgbClr val="272525"/>
                </a:solidFill>
                <a:latin typeface="Heebo" panose="020B0604020202020204" charset="-79"/>
                <a:ea typeface="Inter" pitchFamily="34" charset="-122"/>
                <a:cs typeface="Heebo" panose="020B0604020202020204" charset="-79"/>
              </a:rPr>
              <a:t>Subordinare</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l’utilizzo</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degli</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applicativi</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all’autorizzazione</a:t>
            </a:r>
            <a:r>
              <a:rPr lang="en-US" sz="938" dirty="0">
                <a:solidFill>
                  <a:srgbClr val="272525"/>
                </a:solidFill>
                <a:latin typeface="Heebo" panose="020B0604020202020204" charset="-79"/>
                <a:ea typeface="Inter" pitchFamily="34" charset="-122"/>
                <a:cs typeface="Heebo" panose="020B0604020202020204" charset="-79"/>
              </a:rPr>
              <a:t> del Ds </a:t>
            </a:r>
            <a:r>
              <a:rPr lang="en-US" sz="938" dirty="0" err="1">
                <a:solidFill>
                  <a:srgbClr val="272525"/>
                </a:solidFill>
                <a:latin typeface="Heebo" panose="020B0604020202020204" charset="-79"/>
                <a:ea typeface="Inter" pitchFamily="34" charset="-122"/>
                <a:cs typeface="Heebo" panose="020B0604020202020204" charset="-79"/>
              </a:rPr>
              <a:t>ovvero</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alla</a:t>
            </a:r>
            <a:r>
              <a:rPr lang="en-US" sz="938" dirty="0">
                <a:solidFill>
                  <a:srgbClr val="272525"/>
                </a:solidFill>
                <a:latin typeface="Heebo" panose="020B0604020202020204" charset="-79"/>
                <a:ea typeface="Inter" pitchFamily="34" charset="-122"/>
                <a:cs typeface="Heebo" panose="020B0604020202020204" charset="-79"/>
              </a:rPr>
              <a:t> </a:t>
            </a:r>
          </a:p>
          <a:p>
            <a:pPr>
              <a:lnSpc>
                <a:spcPts val="1500"/>
              </a:lnSpc>
            </a:pPr>
            <a:r>
              <a:rPr lang="en-US" sz="938" dirty="0" err="1">
                <a:solidFill>
                  <a:srgbClr val="272525"/>
                </a:solidFill>
                <a:latin typeface="Heebo" panose="020B0604020202020204" charset="-79"/>
                <a:cs typeface="Heebo" panose="020B0604020202020204" charset="-79"/>
              </a:rPr>
              <a:t>Valutazione</a:t>
            </a:r>
            <a:r>
              <a:rPr lang="en-US" sz="938" dirty="0">
                <a:solidFill>
                  <a:srgbClr val="272525"/>
                </a:solidFill>
                <a:latin typeface="Heebo" panose="020B0604020202020204" charset="-79"/>
                <a:cs typeface="Heebo" panose="020B0604020202020204" charset="-79"/>
              </a:rPr>
              <a:t> del </a:t>
            </a:r>
            <a:r>
              <a:rPr lang="en-US" sz="938" dirty="0" err="1">
                <a:solidFill>
                  <a:srgbClr val="272525"/>
                </a:solidFill>
                <a:latin typeface="Heebo" panose="020B0604020202020204" charset="-79"/>
                <a:cs typeface="Heebo" panose="020B0604020202020204" charset="-79"/>
              </a:rPr>
              <a:t>rischio</a:t>
            </a:r>
            <a:r>
              <a:rPr lang="en-US" sz="938" dirty="0">
                <a:solidFill>
                  <a:srgbClr val="272525"/>
                </a:solidFill>
                <a:latin typeface="Heebo" panose="020B0604020202020204" charset="-79"/>
                <a:cs typeface="Heebo" panose="020B0604020202020204" charset="-79"/>
              </a:rPr>
              <a:t> del DPO</a:t>
            </a:r>
            <a:endParaRPr lang="en-US" sz="938" dirty="0">
              <a:latin typeface="Heebo" panose="020B0604020202020204" charset="-79"/>
              <a:cs typeface="Heebo" panose="020B0604020202020204" charset="-79"/>
            </a:endParaRPr>
          </a:p>
        </p:txBody>
      </p:sp>
      <p:pic>
        <p:nvPicPr>
          <p:cNvPr id="13" name="Image 3" descr="preencoded.png"/>
          <p:cNvPicPr>
            <a:picLocks noChangeAspect="1"/>
          </p:cNvPicPr>
          <p:nvPr/>
        </p:nvPicPr>
        <p:blipFill>
          <a:blip r:embed="rId6"/>
          <a:stretch>
            <a:fillRect/>
          </a:stretch>
        </p:blipFill>
        <p:spPr>
          <a:xfrm>
            <a:off x="5039624" y="3196993"/>
            <a:ext cx="1548745" cy="481980"/>
          </a:xfrm>
          <a:prstGeom prst="rect">
            <a:avLst/>
          </a:prstGeom>
        </p:spPr>
      </p:pic>
      <p:sp>
        <p:nvSpPr>
          <p:cNvPr id="15" name="Text 9"/>
          <p:cNvSpPr/>
          <p:nvPr/>
        </p:nvSpPr>
        <p:spPr>
          <a:xfrm>
            <a:off x="4939956" y="3972154"/>
            <a:ext cx="2476277" cy="578198"/>
          </a:xfrm>
          <a:prstGeom prst="rect">
            <a:avLst/>
          </a:prstGeom>
          <a:noFill/>
          <a:ln/>
        </p:spPr>
        <p:txBody>
          <a:bodyPr wrap="square" lIns="0" tIns="0" rIns="0" bIns="0" rtlCol="0" anchor="t"/>
          <a:lstStyle/>
          <a:p>
            <a:pPr>
              <a:lnSpc>
                <a:spcPts val="1500"/>
              </a:lnSpc>
            </a:pPr>
            <a:r>
              <a:rPr lang="en-US" sz="938" dirty="0" err="1">
                <a:solidFill>
                  <a:srgbClr val="272525"/>
                </a:solidFill>
                <a:latin typeface="Heebo" panose="020B0604020202020204" charset="-79"/>
                <a:ea typeface="Inter" pitchFamily="34" charset="-122"/>
                <a:cs typeface="Heebo" panose="020B0604020202020204" charset="-79"/>
              </a:rPr>
              <a:t>Stabilire</a:t>
            </a:r>
            <a:r>
              <a:rPr lang="en-US" sz="938" dirty="0">
                <a:solidFill>
                  <a:srgbClr val="272525"/>
                </a:solidFill>
                <a:latin typeface="Heebo" panose="020B0604020202020204" charset="-79"/>
                <a:ea typeface="Inter" pitchFamily="34" charset="-122"/>
                <a:cs typeface="Heebo" panose="020B0604020202020204" charset="-79"/>
              </a:rPr>
              <a:t> le </a:t>
            </a:r>
            <a:r>
              <a:rPr lang="en-US" sz="938" dirty="0" err="1">
                <a:solidFill>
                  <a:srgbClr val="272525"/>
                </a:solidFill>
                <a:latin typeface="Heebo" panose="020B0604020202020204" charset="-79"/>
                <a:ea typeface="Inter" pitchFamily="34" charset="-122"/>
                <a:cs typeface="Heebo" panose="020B0604020202020204" charset="-79"/>
              </a:rPr>
              <a:t>regole</a:t>
            </a:r>
            <a:r>
              <a:rPr lang="en-US" sz="938" dirty="0">
                <a:solidFill>
                  <a:srgbClr val="272525"/>
                </a:solidFill>
                <a:latin typeface="Heebo" panose="020B0604020202020204" charset="-79"/>
                <a:ea typeface="Inter" pitchFamily="34" charset="-122"/>
                <a:cs typeface="Heebo" panose="020B0604020202020204" charset="-79"/>
              </a:rPr>
              <a:t> del Gruppo di </a:t>
            </a:r>
            <a:r>
              <a:rPr lang="en-US" sz="938" dirty="0" err="1">
                <a:solidFill>
                  <a:srgbClr val="272525"/>
                </a:solidFill>
                <a:latin typeface="Heebo" panose="020B0604020202020204" charset="-79"/>
                <a:ea typeface="Inter" pitchFamily="34" charset="-122"/>
                <a:cs typeface="Heebo" panose="020B0604020202020204" charset="-79"/>
              </a:rPr>
              <a:t>lavoro</a:t>
            </a:r>
            <a:r>
              <a:rPr lang="en-US" sz="938" dirty="0">
                <a:solidFill>
                  <a:srgbClr val="272525"/>
                </a:solidFill>
                <a:latin typeface="Heebo" panose="020B0604020202020204" charset="-79"/>
                <a:ea typeface="Inter" pitchFamily="34" charset="-122"/>
                <a:cs typeface="Heebo" panose="020B0604020202020204" charset="-79"/>
              </a:rPr>
              <a:t>: </a:t>
            </a:r>
          </a:p>
          <a:p>
            <a:pPr>
              <a:lnSpc>
                <a:spcPts val="1500"/>
              </a:lnSpc>
            </a:pP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Ogni</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quanto</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si</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riunisce</a:t>
            </a:r>
            <a:r>
              <a:rPr lang="en-US" sz="938" dirty="0">
                <a:solidFill>
                  <a:srgbClr val="272525"/>
                </a:solidFill>
                <a:latin typeface="Heebo" panose="020B0604020202020204" charset="-79"/>
                <a:ea typeface="Inter" pitchFamily="34" charset="-122"/>
                <a:cs typeface="Heebo" panose="020B0604020202020204" charset="-79"/>
              </a:rPr>
              <a:t>;</a:t>
            </a:r>
          </a:p>
          <a:p>
            <a:pPr marL="171450" indent="-171450">
              <a:lnSpc>
                <a:spcPts val="1500"/>
              </a:lnSpc>
              <a:buFontTx/>
              <a:buChar char="-"/>
            </a:pPr>
            <a:r>
              <a:rPr lang="en-US" sz="938" dirty="0">
                <a:solidFill>
                  <a:srgbClr val="272525"/>
                </a:solidFill>
                <a:latin typeface="Heebo" panose="020B0604020202020204" charset="-79"/>
                <a:ea typeface="Inter" pitchFamily="34" charset="-122"/>
                <a:cs typeface="Heebo" panose="020B0604020202020204" charset="-79"/>
              </a:rPr>
              <a:t>Per </a:t>
            </a:r>
            <a:r>
              <a:rPr lang="en-US" sz="938" dirty="0" err="1">
                <a:solidFill>
                  <a:srgbClr val="272525"/>
                </a:solidFill>
                <a:latin typeface="Heebo" panose="020B0604020202020204" charset="-79"/>
                <a:ea typeface="Inter" pitchFamily="34" charset="-122"/>
                <a:cs typeface="Heebo" panose="020B0604020202020204" charset="-79"/>
              </a:rPr>
              <a:t>quali</a:t>
            </a:r>
            <a:r>
              <a:rPr lang="en-US" sz="938" dirty="0">
                <a:solidFill>
                  <a:srgbClr val="272525"/>
                </a:solidFill>
                <a:latin typeface="Heebo" panose="020B0604020202020204" charset="-79"/>
                <a:ea typeface="Inter" pitchFamily="34" charset="-122"/>
                <a:cs typeface="Heebo" panose="020B0604020202020204" charset="-79"/>
              </a:rPr>
              <a:t> </a:t>
            </a:r>
            <a:r>
              <a:rPr lang="en-US" sz="938" dirty="0" err="1">
                <a:solidFill>
                  <a:srgbClr val="272525"/>
                </a:solidFill>
                <a:latin typeface="Heebo" panose="020B0604020202020204" charset="-79"/>
                <a:ea typeface="Inter" pitchFamily="34" charset="-122"/>
                <a:cs typeface="Heebo" panose="020B0604020202020204" charset="-79"/>
              </a:rPr>
              <a:t>finalita</a:t>
            </a:r>
            <a:r>
              <a:rPr lang="en-US" sz="938" dirty="0">
                <a:solidFill>
                  <a:srgbClr val="272525"/>
                </a:solidFill>
                <a:latin typeface="Heebo" panose="020B0604020202020204" charset="-79"/>
                <a:ea typeface="Inter" pitchFamily="34" charset="-122"/>
                <a:cs typeface="Heebo" panose="020B0604020202020204" charset="-79"/>
              </a:rPr>
              <a:t>;</a:t>
            </a:r>
          </a:p>
          <a:p>
            <a:pPr marL="171450" indent="-171450">
              <a:lnSpc>
                <a:spcPts val="1500"/>
              </a:lnSpc>
              <a:buFontTx/>
              <a:buChar char="-"/>
            </a:pPr>
            <a:r>
              <a:rPr lang="en-US" sz="938" dirty="0" err="1">
                <a:solidFill>
                  <a:srgbClr val="272525"/>
                </a:solidFill>
                <a:latin typeface="Heebo" panose="020B0604020202020204" charset="-79"/>
                <a:cs typeface="Heebo" panose="020B0604020202020204" charset="-79"/>
              </a:rPr>
              <a:t>Compiti</a:t>
            </a:r>
            <a:r>
              <a:rPr lang="en-US" sz="938" dirty="0">
                <a:solidFill>
                  <a:srgbClr val="272525"/>
                </a:solidFill>
                <a:latin typeface="Heebo" panose="020B0604020202020204" charset="-79"/>
                <a:cs typeface="Heebo" panose="020B0604020202020204" charset="-79"/>
              </a:rPr>
              <a:t> </a:t>
            </a:r>
            <a:endParaRPr lang="en-US" sz="938" dirty="0">
              <a:latin typeface="Heebo" panose="020B0604020202020204" charset="-79"/>
              <a:cs typeface="Heebo" panose="020B0604020202020204" charset="-79"/>
            </a:endParaRPr>
          </a:p>
        </p:txBody>
      </p:sp>
      <p:sp>
        <p:nvSpPr>
          <p:cNvPr id="16" name="Text 6">
            <a:extLst>
              <a:ext uri="{FF2B5EF4-FFF2-40B4-BE49-F238E27FC236}">
                <a16:creationId xmlns:a16="http://schemas.microsoft.com/office/drawing/2014/main" id="{64183308-2693-4A33-AB4B-EB16E82F9CEC}"/>
              </a:ext>
            </a:extLst>
          </p:cNvPr>
          <p:cNvSpPr/>
          <p:nvPr/>
        </p:nvSpPr>
        <p:spPr>
          <a:xfrm>
            <a:off x="4894373" y="3785220"/>
            <a:ext cx="1506215" cy="188268"/>
          </a:xfrm>
          <a:prstGeom prst="rect">
            <a:avLst/>
          </a:prstGeom>
          <a:noFill/>
          <a:ln/>
        </p:spPr>
        <p:txBody>
          <a:bodyPr wrap="none" lIns="0" tIns="0" rIns="0" bIns="0" rtlCol="0" anchor="t"/>
          <a:lstStyle/>
          <a:p>
            <a:pPr>
              <a:lnSpc>
                <a:spcPts val="1469"/>
              </a:lnSpc>
            </a:pPr>
            <a:r>
              <a:rPr lang="en-US" sz="1156" b="1" dirty="0" err="1">
                <a:solidFill>
                  <a:srgbClr val="272525"/>
                </a:solidFill>
                <a:latin typeface="Heebo" panose="020B0604020202020204" charset="-79"/>
                <a:ea typeface="Inter Bold" pitchFamily="34" charset="-122"/>
                <a:cs typeface="Heebo" panose="020B0604020202020204" charset="-79"/>
              </a:rPr>
              <a:t>Funzionamento</a:t>
            </a:r>
            <a:r>
              <a:rPr lang="en-US" sz="1156" b="1" dirty="0">
                <a:solidFill>
                  <a:srgbClr val="272525"/>
                </a:solidFill>
                <a:latin typeface="Heebo" panose="020B0604020202020204" charset="-79"/>
                <a:ea typeface="Inter Bold" pitchFamily="34" charset="-122"/>
                <a:cs typeface="Heebo" panose="020B0604020202020204" charset="-79"/>
              </a:rPr>
              <a:t> Gruppo </a:t>
            </a:r>
            <a:r>
              <a:rPr lang="en-US" sz="1156" b="1" dirty="0" err="1">
                <a:solidFill>
                  <a:srgbClr val="272525"/>
                </a:solidFill>
                <a:latin typeface="Heebo" panose="020B0604020202020204" charset="-79"/>
                <a:ea typeface="Inter Bold" pitchFamily="34" charset="-122"/>
                <a:cs typeface="Heebo" panose="020B0604020202020204" charset="-79"/>
              </a:rPr>
              <a:t>lavoro</a:t>
            </a:r>
            <a:endParaRPr lang="en-US" sz="1156" dirty="0">
              <a:latin typeface="Heebo" panose="020B0604020202020204" charset="-79"/>
              <a:cs typeface="Heebo" panose="020B0604020202020204" charset="-79"/>
            </a:endParaRPr>
          </a:p>
        </p:txBody>
      </p:sp>
      <p:pic>
        <p:nvPicPr>
          <p:cNvPr id="17" name="Image 3" descr="preencoded.png">
            <a:extLst>
              <a:ext uri="{FF2B5EF4-FFF2-40B4-BE49-F238E27FC236}">
                <a16:creationId xmlns:a16="http://schemas.microsoft.com/office/drawing/2014/main" id="{F2A59F3E-2343-4945-9092-96D2C94C3BEC}"/>
              </a:ext>
            </a:extLst>
          </p:cNvPr>
          <p:cNvPicPr>
            <a:picLocks noChangeAspect="1"/>
          </p:cNvPicPr>
          <p:nvPr/>
        </p:nvPicPr>
        <p:blipFill>
          <a:blip r:embed="rId6"/>
          <a:stretch>
            <a:fillRect/>
          </a:stretch>
        </p:blipFill>
        <p:spPr>
          <a:xfrm>
            <a:off x="4883542" y="3196993"/>
            <a:ext cx="1845504" cy="481980"/>
          </a:xfrm>
          <a:prstGeom prst="rect">
            <a:avLst/>
          </a:prstGeom>
        </p:spPr>
      </p:pic>
      <p:sp>
        <p:nvSpPr>
          <p:cNvPr id="18" name="Text 6">
            <a:extLst>
              <a:ext uri="{FF2B5EF4-FFF2-40B4-BE49-F238E27FC236}">
                <a16:creationId xmlns:a16="http://schemas.microsoft.com/office/drawing/2014/main" id="{B3FB6ACD-5303-43C8-B2D2-57FEF6E0436B}"/>
              </a:ext>
            </a:extLst>
          </p:cNvPr>
          <p:cNvSpPr/>
          <p:nvPr/>
        </p:nvSpPr>
        <p:spPr>
          <a:xfrm>
            <a:off x="7141667" y="3747091"/>
            <a:ext cx="1506215" cy="188268"/>
          </a:xfrm>
          <a:prstGeom prst="rect">
            <a:avLst/>
          </a:prstGeom>
          <a:noFill/>
          <a:ln/>
        </p:spPr>
        <p:txBody>
          <a:bodyPr wrap="none" lIns="0" tIns="0" rIns="0" bIns="0" rtlCol="0" anchor="t"/>
          <a:lstStyle/>
          <a:p>
            <a:pPr>
              <a:lnSpc>
                <a:spcPts val="1469"/>
              </a:lnSpc>
            </a:pPr>
            <a:r>
              <a:rPr lang="en-US" sz="1156" b="1" dirty="0">
                <a:solidFill>
                  <a:srgbClr val="272525"/>
                </a:solidFill>
                <a:latin typeface="Heebo" panose="020B0604020202020204" charset="-79"/>
                <a:ea typeface="Inter Bold" pitchFamily="34" charset="-122"/>
                <a:cs typeface="Heebo" panose="020B0604020202020204" charset="-79"/>
              </a:rPr>
              <a:t>Piano </a:t>
            </a:r>
            <a:r>
              <a:rPr lang="en-US" sz="1156" b="1" dirty="0" err="1">
                <a:solidFill>
                  <a:srgbClr val="272525"/>
                </a:solidFill>
                <a:latin typeface="Heebo" panose="020B0604020202020204" charset="-79"/>
                <a:ea typeface="Inter Bold" pitchFamily="34" charset="-122"/>
                <a:cs typeface="Heebo" panose="020B0604020202020204" charset="-79"/>
              </a:rPr>
              <a:t>formativo</a:t>
            </a:r>
            <a:endParaRPr lang="en-US" sz="1156" dirty="0">
              <a:latin typeface="Heebo" panose="020B0604020202020204" charset="-79"/>
              <a:cs typeface="Heebo" panose="020B0604020202020204" charset="-79"/>
            </a:endParaRPr>
          </a:p>
        </p:txBody>
      </p:sp>
      <p:pic>
        <p:nvPicPr>
          <p:cNvPr id="19" name="Image 3" descr="preencoded.png">
            <a:extLst>
              <a:ext uri="{FF2B5EF4-FFF2-40B4-BE49-F238E27FC236}">
                <a16:creationId xmlns:a16="http://schemas.microsoft.com/office/drawing/2014/main" id="{E3067A96-ECEB-466E-AF8F-29D3766532A0}"/>
              </a:ext>
            </a:extLst>
          </p:cNvPr>
          <p:cNvPicPr>
            <a:picLocks noChangeAspect="1"/>
          </p:cNvPicPr>
          <p:nvPr/>
        </p:nvPicPr>
        <p:blipFill>
          <a:blip r:embed="rId6"/>
          <a:stretch>
            <a:fillRect/>
          </a:stretch>
        </p:blipFill>
        <p:spPr>
          <a:xfrm>
            <a:off x="7179086" y="3182764"/>
            <a:ext cx="1754311" cy="481980"/>
          </a:xfrm>
          <a:prstGeom prst="rect">
            <a:avLst/>
          </a:prstGeom>
        </p:spPr>
      </p:pic>
      <p:sp>
        <p:nvSpPr>
          <p:cNvPr id="20" name="Text 9">
            <a:extLst>
              <a:ext uri="{FF2B5EF4-FFF2-40B4-BE49-F238E27FC236}">
                <a16:creationId xmlns:a16="http://schemas.microsoft.com/office/drawing/2014/main" id="{8D5867A0-43FC-4B36-94F7-1516ED73C212}"/>
              </a:ext>
            </a:extLst>
          </p:cNvPr>
          <p:cNvSpPr/>
          <p:nvPr/>
        </p:nvSpPr>
        <p:spPr>
          <a:xfrm>
            <a:off x="7119608" y="3954198"/>
            <a:ext cx="1700220" cy="578198"/>
          </a:xfrm>
          <a:prstGeom prst="rect">
            <a:avLst/>
          </a:prstGeom>
          <a:noFill/>
          <a:ln/>
        </p:spPr>
        <p:txBody>
          <a:bodyPr wrap="square" lIns="0" tIns="0" rIns="0" bIns="0" rtlCol="0" anchor="t"/>
          <a:lstStyle/>
          <a:p>
            <a:pPr>
              <a:lnSpc>
                <a:spcPts val="1500"/>
              </a:lnSpc>
            </a:pPr>
            <a:r>
              <a:rPr lang="en-US" sz="938" dirty="0" err="1">
                <a:solidFill>
                  <a:srgbClr val="272525"/>
                </a:solidFill>
                <a:latin typeface="Heebo" panose="020B0604020202020204" charset="-79"/>
                <a:ea typeface="Inter" pitchFamily="34" charset="-122"/>
                <a:cs typeface="Heebo" panose="020B0604020202020204" charset="-79"/>
              </a:rPr>
              <a:t>Programmare</a:t>
            </a:r>
            <a:r>
              <a:rPr lang="en-US" sz="938" dirty="0">
                <a:solidFill>
                  <a:srgbClr val="272525"/>
                </a:solidFill>
                <a:latin typeface="Heebo" panose="020B0604020202020204" charset="-79"/>
                <a:ea typeface="Inter" pitchFamily="34" charset="-122"/>
                <a:cs typeface="Heebo" panose="020B0604020202020204" charset="-79"/>
              </a:rPr>
              <a:t> un piano di </a:t>
            </a:r>
            <a:r>
              <a:rPr lang="en-US" sz="938" dirty="0" err="1">
                <a:solidFill>
                  <a:srgbClr val="272525"/>
                </a:solidFill>
                <a:latin typeface="Heebo" panose="020B0604020202020204" charset="-79"/>
                <a:ea typeface="Inter" pitchFamily="34" charset="-122"/>
                <a:cs typeface="Heebo" panose="020B0604020202020204" charset="-79"/>
              </a:rPr>
              <a:t>formazione</a:t>
            </a:r>
            <a:r>
              <a:rPr lang="en-US" sz="938" dirty="0">
                <a:solidFill>
                  <a:srgbClr val="272525"/>
                </a:solidFill>
                <a:latin typeface="Heebo" panose="020B0604020202020204" charset="-79"/>
                <a:ea typeface="Inter" pitchFamily="34" charset="-122"/>
                <a:cs typeface="Heebo" panose="020B0604020202020204" charset="-79"/>
              </a:rPr>
              <a:t> per </a:t>
            </a:r>
            <a:r>
              <a:rPr lang="en-US" sz="938" dirty="0" err="1">
                <a:solidFill>
                  <a:srgbClr val="272525"/>
                </a:solidFill>
                <a:latin typeface="Heebo" panose="020B0604020202020204" charset="-79"/>
                <a:ea typeface="Inter" pitchFamily="34" charset="-122"/>
                <a:cs typeface="Heebo" panose="020B0604020202020204" charset="-79"/>
              </a:rPr>
              <a:t>personale</a:t>
            </a:r>
            <a:r>
              <a:rPr lang="en-US" sz="938" dirty="0">
                <a:solidFill>
                  <a:srgbClr val="272525"/>
                </a:solidFill>
                <a:latin typeface="Heebo" panose="020B0604020202020204" charset="-79"/>
                <a:ea typeface="Inter" pitchFamily="34" charset="-122"/>
                <a:cs typeface="Heebo" panose="020B0604020202020204" charset="-79"/>
              </a:rPr>
              <a:t>:</a:t>
            </a:r>
          </a:p>
          <a:p>
            <a:pPr>
              <a:lnSpc>
                <a:spcPts val="1500"/>
              </a:lnSpc>
            </a:pPr>
            <a:r>
              <a:rPr lang="en-US" sz="938" dirty="0">
                <a:solidFill>
                  <a:srgbClr val="272525"/>
                </a:solidFill>
                <a:latin typeface="Heebo" panose="020B0604020202020204" charset="-79"/>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Strutturare</a:t>
            </a:r>
            <a:r>
              <a:rPr lang="en-US" sz="1000" dirty="0">
                <a:solidFill>
                  <a:srgbClr val="272525"/>
                </a:solidFill>
                <a:latin typeface="Heebo" panose="020B0604020202020204" charset="-79"/>
                <a:ea typeface="Inter" pitchFamily="34" charset="-122"/>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contenuti</a:t>
            </a:r>
            <a:r>
              <a:rPr lang="en-US" sz="1000" dirty="0">
                <a:solidFill>
                  <a:srgbClr val="272525"/>
                </a:solidFill>
                <a:latin typeface="Heebo" panose="020B0604020202020204" charset="-79"/>
                <a:ea typeface="Inter" pitchFamily="34" charset="-122"/>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didattici</a:t>
            </a:r>
            <a:r>
              <a:rPr lang="en-US" sz="1000" dirty="0">
                <a:solidFill>
                  <a:srgbClr val="272525"/>
                </a:solidFill>
                <a:latin typeface="Heebo" panose="020B0604020202020204" charset="-79"/>
                <a:ea typeface="Inter" pitchFamily="34" charset="-122"/>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modulari</a:t>
            </a:r>
            <a:r>
              <a:rPr lang="en-US" sz="1000" dirty="0">
                <a:solidFill>
                  <a:srgbClr val="272525"/>
                </a:solidFill>
                <a:latin typeface="Heebo" panose="020B0604020202020204" charset="-79"/>
                <a:ea typeface="Inter" pitchFamily="34" charset="-122"/>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adatti</a:t>
            </a:r>
            <a:r>
              <a:rPr lang="en-US" sz="1000" dirty="0">
                <a:solidFill>
                  <a:srgbClr val="272525"/>
                </a:solidFill>
                <a:latin typeface="Heebo" panose="020B0604020202020204" charset="-79"/>
                <a:ea typeface="Inter" pitchFamily="34" charset="-122"/>
                <a:cs typeface="Heebo" panose="020B0604020202020204" charset="-79"/>
              </a:rPr>
              <a:t> a </a:t>
            </a:r>
            <a:r>
              <a:rPr lang="en-US" sz="1000" dirty="0" err="1">
                <a:solidFill>
                  <a:srgbClr val="272525"/>
                </a:solidFill>
                <a:latin typeface="Heebo" panose="020B0604020202020204" charset="-79"/>
                <a:ea typeface="Inter" pitchFamily="34" charset="-122"/>
                <a:cs typeface="Heebo" panose="020B0604020202020204" charset="-79"/>
              </a:rPr>
              <a:t>diversi</a:t>
            </a:r>
            <a:r>
              <a:rPr lang="en-US" sz="1000" dirty="0">
                <a:solidFill>
                  <a:srgbClr val="272525"/>
                </a:solidFill>
                <a:latin typeface="Heebo" panose="020B0604020202020204" charset="-79"/>
                <a:ea typeface="Inter" pitchFamily="34" charset="-122"/>
                <a:cs typeface="Heebo" panose="020B0604020202020204" charset="-79"/>
              </a:rPr>
              <a:t> </a:t>
            </a:r>
            <a:r>
              <a:rPr lang="en-US" sz="1000" dirty="0" err="1">
                <a:solidFill>
                  <a:srgbClr val="272525"/>
                </a:solidFill>
                <a:latin typeface="Heebo" panose="020B0604020202020204" charset="-79"/>
                <a:ea typeface="Inter" pitchFamily="34" charset="-122"/>
                <a:cs typeface="Heebo" panose="020B0604020202020204" charset="-79"/>
              </a:rPr>
              <a:t>livelli</a:t>
            </a:r>
            <a:r>
              <a:rPr lang="en-US" sz="1000" dirty="0">
                <a:solidFill>
                  <a:srgbClr val="272525"/>
                </a:solidFill>
                <a:latin typeface="Heebo" panose="020B0604020202020204" charset="-79"/>
                <a:ea typeface="Inter" pitchFamily="34" charset="-122"/>
                <a:cs typeface="Heebo" panose="020B0604020202020204" charset="-79"/>
              </a:rPr>
              <a:t> di </a:t>
            </a:r>
            <a:r>
              <a:rPr lang="en-US" sz="1000" dirty="0" err="1">
                <a:solidFill>
                  <a:srgbClr val="272525"/>
                </a:solidFill>
                <a:latin typeface="Heebo" panose="020B0604020202020204" charset="-79"/>
                <a:ea typeface="Inter" pitchFamily="34" charset="-122"/>
                <a:cs typeface="Heebo" panose="020B0604020202020204" charset="-79"/>
              </a:rPr>
              <a:t>competenza</a:t>
            </a:r>
            <a:endParaRPr lang="en-US" sz="1000" dirty="0">
              <a:latin typeface="Heebo" panose="020B0604020202020204" charset="-79"/>
              <a:cs typeface="Heebo" panose="020B0604020202020204" charset="-79"/>
            </a:endParaRPr>
          </a:p>
          <a:p>
            <a:pPr>
              <a:lnSpc>
                <a:spcPts val="1500"/>
              </a:lnSpc>
            </a:pPr>
            <a:endParaRPr lang="en-US" sz="938" dirty="0">
              <a:latin typeface="Heebo" panose="020B0604020202020204" charset="-79"/>
              <a:cs typeface="Heebo" panose="020B0604020202020204" charset="-79"/>
            </a:endParaRPr>
          </a:p>
        </p:txBody>
      </p:sp>
      <p:sp>
        <p:nvSpPr>
          <p:cNvPr id="21" name="Text 2">
            <a:extLst>
              <a:ext uri="{FF2B5EF4-FFF2-40B4-BE49-F238E27FC236}">
                <a16:creationId xmlns:a16="http://schemas.microsoft.com/office/drawing/2014/main" id="{B484C009-6EA8-C345-D869-057860BDCDF3}"/>
              </a:ext>
            </a:extLst>
          </p:cNvPr>
          <p:cNvSpPr/>
          <p:nvPr/>
        </p:nvSpPr>
        <p:spPr>
          <a:xfrm>
            <a:off x="7765425" y="1632161"/>
            <a:ext cx="1272777" cy="301228"/>
          </a:xfrm>
          <a:prstGeom prst="rect">
            <a:avLst/>
          </a:prstGeom>
          <a:noFill/>
          <a:ln/>
        </p:spPr>
        <p:txBody>
          <a:bodyPr wrap="none" lIns="0" tIns="0" rIns="0" bIns="0" rtlCol="0" anchor="t"/>
          <a:lstStyle/>
          <a:p>
            <a:pPr>
              <a:lnSpc>
                <a:spcPts val="2344"/>
              </a:lnSpc>
            </a:pPr>
            <a:r>
              <a:rPr lang="en-US" sz="1200" b="1" dirty="0">
                <a:solidFill>
                  <a:srgbClr val="000000"/>
                </a:solidFill>
                <a:latin typeface="Heebo" panose="020B0604020202020204" charset="-79"/>
                <a:ea typeface="Inter Bold" pitchFamily="34" charset="-122"/>
                <a:cs typeface="Heebo" panose="020B0604020202020204" charset="-79"/>
                <a:hlinkClick r:id="rId7"/>
              </a:rPr>
              <a:t>Regolamento AI</a:t>
            </a:r>
            <a:endParaRPr lang="en-US" sz="1200" dirty="0">
              <a:latin typeface="Heebo" panose="020B0604020202020204" charset="-79"/>
              <a:cs typeface="Heebo" panose="020B0604020202020204" charset="-79"/>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8" y="420028"/>
            <a:ext cx="4722763" cy="885974"/>
          </a:xfrm>
          <a:prstGeom prst="rect">
            <a:avLst/>
          </a:prstGeom>
          <a:noFill/>
          <a:ln/>
        </p:spPr>
        <p:txBody>
          <a:bodyPr wrap="square" lIns="0" tIns="0" rIns="0" bIns="0" rtlCol="0" anchor="t"/>
          <a:lstStyle/>
          <a:p>
            <a:pPr>
              <a:lnSpc>
                <a:spcPts val="3469"/>
              </a:lnSpc>
            </a:pPr>
            <a:r>
              <a:rPr lang="en-US" dirty="0">
                <a:solidFill>
                  <a:srgbClr val="000000"/>
                </a:solidFill>
                <a:latin typeface="Heebo" panose="020B0604020202020204" charset="-79"/>
                <a:ea typeface="Inter Bold" pitchFamily="34" charset="-122"/>
                <a:cs typeface="Heebo" panose="020B0604020202020204" charset="-79"/>
              </a:rPr>
              <a:t>3° Fase: </a:t>
            </a:r>
            <a:r>
              <a:rPr lang="en-US" dirty="0" err="1">
                <a:solidFill>
                  <a:srgbClr val="000000"/>
                </a:solidFill>
                <a:latin typeface="Heebo" panose="020B0604020202020204" charset="-79"/>
                <a:ea typeface="Inter Bold" pitchFamily="34" charset="-122"/>
                <a:cs typeface="Heebo" panose="020B0604020202020204" charset="-79"/>
              </a:rPr>
              <a:t>Garantire</a:t>
            </a:r>
            <a:r>
              <a:rPr lang="en-US" dirty="0">
                <a:solidFill>
                  <a:srgbClr val="000000"/>
                </a:solidFill>
                <a:latin typeface="Heebo" panose="020B0604020202020204" charset="-79"/>
                <a:ea typeface="Inter Bold" pitchFamily="34" charset="-122"/>
                <a:cs typeface="Heebo" panose="020B0604020202020204" charset="-79"/>
              </a:rPr>
              <a:t>  </a:t>
            </a:r>
            <a:r>
              <a:rPr lang="en-US" dirty="0" err="1">
                <a:solidFill>
                  <a:srgbClr val="000000"/>
                </a:solidFill>
                <a:latin typeface="Heebo" panose="020B0604020202020204" charset="-79"/>
                <a:ea typeface="Inter Bold" pitchFamily="34" charset="-122"/>
                <a:cs typeface="Heebo" panose="020B0604020202020204" charset="-79"/>
              </a:rPr>
              <a:t>trasperenza</a:t>
            </a:r>
            <a:r>
              <a:rPr lang="en-US" dirty="0">
                <a:solidFill>
                  <a:srgbClr val="000000"/>
                </a:solidFill>
                <a:latin typeface="Heebo" panose="020B0604020202020204" charset="-79"/>
                <a:ea typeface="Inter Bold" pitchFamily="34" charset="-122"/>
                <a:cs typeface="Heebo" panose="020B0604020202020204" charset="-79"/>
              </a:rPr>
              <a:t> e </a:t>
            </a:r>
            <a:r>
              <a:rPr lang="en-US" dirty="0" err="1">
                <a:solidFill>
                  <a:srgbClr val="000000"/>
                </a:solidFill>
                <a:latin typeface="Heebo" panose="020B0604020202020204" charset="-79"/>
                <a:ea typeface="Inter Bold" pitchFamily="34" charset="-122"/>
                <a:cs typeface="Heebo" panose="020B0604020202020204" charset="-79"/>
              </a:rPr>
              <a:t>chiarezza</a:t>
            </a:r>
            <a:r>
              <a:rPr lang="en-US" dirty="0">
                <a:solidFill>
                  <a:srgbClr val="000000"/>
                </a:solidFill>
                <a:latin typeface="Heebo" panose="020B0604020202020204" charset="-79"/>
                <a:ea typeface="Inter Bold" pitchFamily="34" charset="-122"/>
                <a:cs typeface="Heebo" panose="020B0604020202020204" charset="-79"/>
              </a:rPr>
              <a:t> per </a:t>
            </a:r>
            <a:r>
              <a:rPr lang="en-US" dirty="0" err="1">
                <a:solidFill>
                  <a:srgbClr val="000000"/>
                </a:solidFill>
                <a:latin typeface="Heebo" panose="020B0604020202020204" charset="-79"/>
                <a:ea typeface="Inter Bold" pitchFamily="34" charset="-122"/>
                <a:cs typeface="Heebo" panose="020B0604020202020204" charset="-79"/>
              </a:rPr>
              <a:t>gli</a:t>
            </a:r>
            <a:r>
              <a:rPr lang="en-US" dirty="0">
                <a:solidFill>
                  <a:srgbClr val="000000"/>
                </a:solidFill>
                <a:latin typeface="Heebo" panose="020B0604020202020204" charset="-79"/>
                <a:ea typeface="Inter Bold" pitchFamily="34" charset="-122"/>
                <a:cs typeface="Heebo" panose="020B0604020202020204" charset="-79"/>
              </a:rPr>
              <a:t> </a:t>
            </a:r>
            <a:r>
              <a:rPr lang="en-US" dirty="0" err="1">
                <a:solidFill>
                  <a:srgbClr val="000000"/>
                </a:solidFill>
                <a:latin typeface="Heebo" panose="020B0604020202020204" charset="-79"/>
                <a:ea typeface="Inter Bold" pitchFamily="34" charset="-122"/>
                <a:cs typeface="Heebo" panose="020B0604020202020204" charset="-79"/>
              </a:rPr>
              <a:t>utilizzatori</a:t>
            </a:r>
            <a:endParaRPr lang="en-US" dirty="0">
              <a:latin typeface="Heebo" panose="020B0604020202020204" charset="-79"/>
              <a:cs typeface="Heebo" panose="020B0604020202020204" charset="-79"/>
            </a:endParaRPr>
          </a:p>
        </p:txBody>
      </p:sp>
      <p:sp>
        <p:nvSpPr>
          <p:cNvPr id="4" name="Text 1"/>
          <p:cNvSpPr/>
          <p:nvPr/>
        </p:nvSpPr>
        <p:spPr>
          <a:xfrm>
            <a:off x="3807887" y="1640418"/>
            <a:ext cx="4722763" cy="680443"/>
          </a:xfrm>
          <a:prstGeom prst="rect">
            <a:avLst/>
          </a:prstGeom>
          <a:noFill/>
          <a:ln/>
        </p:spPr>
        <p:txBody>
          <a:bodyPr wrap="square" lIns="0" tIns="0" rIns="0" bIns="0" rtlCol="0" anchor="t"/>
          <a:lstStyle/>
          <a:p>
            <a:pPr>
              <a:lnSpc>
                <a:spcPts val="1781"/>
              </a:lnSpc>
            </a:pPr>
            <a:r>
              <a:rPr lang="en-US" sz="1094" dirty="0">
                <a:latin typeface="Heebo" panose="020B0604020202020204" charset="-79"/>
                <a:ea typeface="Inter" pitchFamily="34" charset="-122"/>
                <a:cs typeface="Heebo" panose="020B0604020202020204" charset="-79"/>
              </a:rPr>
              <a:t>L'adozione efficace dell'intelligenza artificiale </a:t>
            </a:r>
            <a:r>
              <a:rPr lang="en-US" sz="1094" dirty="0" err="1">
                <a:latin typeface="Heebo" panose="020B0604020202020204" charset="-79"/>
                <a:ea typeface="Inter" pitchFamily="34" charset="-122"/>
                <a:cs typeface="Heebo" panose="020B0604020202020204" charset="-79"/>
              </a:rPr>
              <a:t>richiede</a:t>
            </a:r>
            <a:r>
              <a:rPr lang="en-US" sz="1094" dirty="0">
                <a:latin typeface="Heebo" panose="020B0604020202020204" charset="-79"/>
                <a:ea typeface="Inter" pitchFamily="34" charset="-122"/>
                <a:cs typeface="Heebo" panose="020B0604020202020204" charset="-79"/>
              </a:rPr>
              <a:t> la </a:t>
            </a:r>
            <a:r>
              <a:rPr lang="en-US" sz="1094" dirty="0" err="1">
                <a:latin typeface="Heebo" panose="020B0604020202020204" charset="-79"/>
                <a:ea typeface="Inter" pitchFamily="34" charset="-122"/>
                <a:cs typeface="Heebo" panose="020B0604020202020204" charset="-79"/>
              </a:rPr>
              <a:t>predisposizione</a:t>
            </a:r>
            <a:r>
              <a:rPr lang="en-US" sz="1094" dirty="0">
                <a:latin typeface="Heebo" panose="020B0604020202020204" charset="-79"/>
                <a:ea typeface="Inter" pitchFamily="34" charset="-122"/>
                <a:cs typeface="Heebo" panose="020B0604020202020204" charset="-79"/>
              </a:rPr>
              <a:t> di informative privacy, una per </a:t>
            </a:r>
            <a:r>
              <a:rPr lang="en-US" sz="1094" dirty="0" err="1">
                <a:latin typeface="Heebo" panose="020B0604020202020204" charset="-79"/>
                <a:ea typeface="Inter" pitchFamily="34" charset="-122"/>
                <a:cs typeface="Heebo" panose="020B0604020202020204" charset="-79"/>
              </a:rPr>
              <a:t>ogni</a:t>
            </a:r>
            <a:r>
              <a:rPr lang="en-US" sz="1094" dirty="0">
                <a:latin typeface="Heebo" panose="020B0604020202020204" charset="-79"/>
                <a:ea typeface="Inter" pitchFamily="34" charset="-122"/>
                <a:cs typeface="Heebo" panose="020B0604020202020204" charset="-79"/>
              </a:rPr>
              <a:t> </a:t>
            </a:r>
            <a:r>
              <a:rPr lang="en-US" sz="1094" dirty="0" err="1">
                <a:latin typeface="Heebo" panose="020B0604020202020204" charset="-79"/>
                <a:ea typeface="Inter" pitchFamily="34" charset="-122"/>
                <a:cs typeface="Heebo" panose="020B0604020202020204" charset="-79"/>
              </a:rPr>
              <a:t>applicativo</a:t>
            </a:r>
            <a:r>
              <a:rPr lang="en-US" sz="1094" dirty="0">
                <a:latin typeface="Heebo" panose="020B0604020202020204" charset="-79"/>
                <a:ea typeface="Inter" pitchFamily="34" charset="-122"/>
                <a:cs typeface="Heebo" panose="020B0604020202020204" charset="-79"/>
              </a:rPr>
              <a:t> </a:t>
            </a:r>
            <a:r>
              <a:rPr lang="en-US" sz="1094" dirty="0" err="1">
                <a:latin typeface="Heebo" panose="020B0604020202020204" charset="-79"/>
                <a:ea typeface="Inter" pitchFamily="34" charset="-122"/>
                <a:cs typeface="Heebo" panose="020B0604020202020204" charset="-79"/>
              </a:rPr>
              <a:t>utilizzato</a:t>
            </a:r>
            <a:r>
              <a:rPr lang="en-US" sz="1094" dirty="0">
                <a:latin typeface="Heebo" panose="020B0604020202020204" charset="-79"/>
                <a:ea typeface="Inter" pitchFamily="34" charset="-122"/>
                <a:cs typeface="Heebo" panose="020B0604020202020204" charset="-79"/>
              </a:rPr>
              <a:t>, </a:t>
            </a:r>
            <a:r>
              <a:rPr lang="en-US" sz="1094" dirty="0" err="1">
                <a:latin typeface="Heebo" panose="020B0604020202020204" charset="-79"/>
                <a:ea typeface="Inter" pitchFamily="34" charset="-122"/>
                <a:cs typeface="Heebo" panose="020B0604020202020204" charset="-79"/>
              </a:rPr>
              <a:t>specifica</a:t>
            </a:r>
            <a:r>
              <a:rPr lang="en-US" sz="1094" dirty="0">
                <a:latin typeface="Heebo" panose="020B0604020202020204" charset="-79"/>
                <a:ea typeface="Inter" pitchFamily="34" charset="-122"/>
                <a:cs typeface="Heebo" panose="020B0604020202020204" charset="-79"/>
              </a:rPr>
              <a:t> per </a:t>
            </a:r>
            <a:r>
              <a:rPr lang="en-US" sz="1094" dirty="0" err="1">
                <a:latin typeface="Heebo" panose="020B0604020202020204" charset="-79"/>
                <a:ea typeface="Inter" pitchFamily="34" charset="-122"/>
                <a:cs typeface="Heebo" panose="020B0604020202020204" charset="-79"/>
              </a:rPr>
              <a:t>l’utilizzo</a:t>
            </a:r>
            <a:r>
              <a:rPr lang="en-US" sz="1094" dirty="0">
                <a:latin typeface="Heebo" panose="020B0604020202020204" charset="-79"/>
                <a:ea typeface="Inter" pitchFamily="34" charset="-122"/>
                <a:cs typeface="Heebo" panose="020B0604020202020204" charset="-79"/>
              </a:rPr>
              <a:t> specific </a:t>
            </a:r>
            <a:r>
              <a:rPr lang="en-US" sz="1094" dirty="0" err="1">
                <a:latin typeface="Heebo" panose="020B0604020202020204" charset="-79"/>
                <a:ea typeface="Inter" pitchFamily="34" charset="-122"/>
                <a:cs typeface="Heebo" panose="020B0604020202020204" charset="-79"/>
              </a:rPr>
              <a:t>dello</a:t>
            </a:r>
            <a:r>
              <a:rPr lang="en-US" sz="1094" dirty="0">
                <a:latin typeface="Heebo" panose="020B0604020202020204" charset="-79"/>
                <a:ea typeface="Inter" pitchFamily="34" charset="-122"/>
                <a:cs typeface="Heebo" panose="020B0604020202020204" charset="-79"/>
              </a:rPr>
              <a:t> </a:t>
            </a:r>
            <a:r>
              <a:rPr lang="en-US" sz="1094" dirty="0" err="1">
                <a:latin typeface="Heebo" panose="020B0604020202020204" charset="-79"/>
                <a:ea typeface="Inter" pitchFamily="34" charset="-122"/>
                <a:cs typeface="Heebo" panose="020B0604020202020204" charset="-79"/>
              </a:rPr>
              <a:t>strumento</a:t>
            </a:r>
            <a:r>
              <a:rPr lang="en-US" sz="1094" dirty="0">
                <a:latin typeface="Heebo" panose="020B0604020202020204" charset="-79"/>
                <a:ea typeface="Inter" pitchFamily="34" charset="-122"/>
                <a:cs typeface="Heebo" panose="020B0604020202020204" charset="-79"/>
              </a:rPr>
              <a:t>.</a:t>
            </a:r>
            <a:endParaRPr lang="en-US" sz="1094" dirty="0">
              <a:latin typeface="Heebo" panose="020B0604020202020204" charset="-79"/>
              <a:cs typeface="Heebo" panose="020B0604020202020204" charset="-79"/>
            </a:endParaRPr>
          </a:p>
        </p:txBody>
      </p:sp>
    </p:spTree>
    <p:extLst>
      <p:ext uri="{BB962C8B-B14F-4D97-AF65-F5344CB8AC3E}">
        <p14:creationId xmlns:p14="http://schemas.microsoft.com/office/powerpoint/2010/main" val="4177231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E9296-8DF7-043B-A616-532540BDDC9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068D07A-8424-61FD-4EDC-79A313F84C77}"/>
              </a:ext>
            </a:extLst>
          </p:cNvPr>
          <p:cNvSpPr/>
          <p:nvPr/>
        </p:nvSpPr>
        <p:spPr>
          <a:xfrm>
            <a:off x="422745" y="332110"/>
            <a:ext cx="4271889" cy="241548"/>
          </a:xfrm>
          <a:prstGeom prst="rect">
            <a:avLst/>
          </a:prstGeom>
          <a:noFill/>
          <a:ln/>
        </p:spPr>
        <p:txBody>
          <a:bodyPr wrap="none" lIns="0" tIns="0" rIns="0" bIns="0" rtlCol="0" anchor="t"/>
          <a:lstStyle/>
          <a:p>
            <a:pPr>
              <a:lnSpc>
                <a:spcPts val="1875"/>
              </a:lnSpc>
            </a:pPr>
            <a:r>
              <a:rPr lang="en-US" sz="1500" b="1" dirty="0">
                <a:solidFill>
                  <a:schemeClr val="accent1"/>
                </a:solidFill>
                <a:latin typeface="Heebo" panose="020B0604020202020204" charset="-79"/>
                <a:cs typeface="Heebo" panose="020B0604020202020204" charset="-79"/>
              </a:rPr>
              <a:t>Cosa </a:t>
            </a:r>
            <a:r>
              <a:rPr lang="en-US" sz="1500" b="1" dirty="0" err="1">
                <a:solidFill>
                  <a:schemeClr val="accent1"/>
                </a:solidFill>
                <a:latin typeface="Heebo" panose="020B0604020202020204" charset="-79"/>
                <a:cs typeface="Heebo" panose="020B0604020202020204" charset="-79"/>
              </a:rPr>
              <a:t>devono</a:t>
            </a:r>
            <a:r>
              <a:rPr lang="en-US" sz="1500" b="1" dirty="0">
                <a:solidFill>
                  <a:schemeClr val="accent1"/>
                </a:solidFill>
                <a:latin typeface="Heebo" panose="020B0604020202020204" charset="-79"/>
                <a:cs typeface="Heebo" panose="020B0604020202020204" charset="-79"/>
              </a:rPr>
              <a:t> fare le </a:t>
            </a:r>
            <a:r>
              <a:rPr lang="en-US" sz="1500" b="1" dirty="0" err="1">
                <a:solidFill>
                  <a:schemeClr val="accent1"/>
                </a:solidFill>
                <a:latin typeface="Heebo" panose="020B0604020202020204" charset="-79"/>
                <a:cs typeface="Heebo" panose="020B0604020202020204" charset="-79"/>
              </a:rPr>
              <a:t>scuole</a:t>
            </a:r>
            <a:r>
              <a:rPr lang="en-US" sz="1500" b="1" dirty="0">
                <a:solidFill>
                  <a:schemeClr val="accent1"/>
                </a:solidFill>
                <a:latin typeface="Heebo" panose="020B0604020202020204" charset="-79"/>
                <a:cs typeface="Heebo" panose="020B0604020202020204" charset="-79"/>
              </a:rPr>
              <a:t> </a:t>
            </a:r>
            <a:r>
              <a:rPr lang="en-US" sz="1500" b="1" dirty="0" err="1">
                <a:solidFill>
                  <a:schemeClr val="accent1"/>
                </a:solidFill>
                <a:latin typeface="Heebo" panose="020B0604020202020204" charset="-79"/>
                <a:cs typeface="Heebo" panose="020B0604020202020204" charset="-79"/>
              </a:rPr>
              <a:t>entro</a:t>
            </a:r>
            <a:r>
              <a:rPr lang="en-US" sz="1500" b="1" dirty="0">
                <a:solidFill>
                  <a:schemeClr val="accent1"/>
                </a:solidFill>
                <a:latin typeface="Heebo" panose="020B0604020202020204" charset="-79"/>
                <a:cs typeface="Heebo" panose="020B0604020202020204" charset="-79"/>
              </a:rPr>
              <a:t> il 2 Agosto 2026</a:t>
            </a:r>
          </a:p>
        </p:txBody>
      </p:sp>
      <p:sp>
        <p:nvSpPr>
          <p:cNvPr id="3" name="Text 1">
            <a:extLst>
              <a:ext uri="{FF2B5EF4-FFF2-40B4-BE49-F238E27FC236}">
                <a16:creationId xmlns:a16="http://schemas.microsoft.com/office/drawing/2014/main" id="{ED48180B-8EF9-F598-A5E2-D6083FED1BCD}"/>
              </a:ext>
            </a:extLst>
          </p:cNvPr>
          <p:cNvSpPr/>
          <p:nvPr/>
        </p:nvSpPr>
        <p:spPr>
          <a:xfrm>
            <a:off x="431824" y="592477"/>
            <a:ext cx="1428304" cy="150912"/>
          </a:xfrm>
          <a:prstGeom prst="rect">
            <a:avLst/>
          </a:prstGeom>
          <a:noFill/>
          <a:ln/>
        </p:spPr>
        <p:txBody>
          <a:bodyPr wrap="none" lIns="0" tIns="0" rIns="0" bIns="0" rtlCol="0" anchor="t"/>
          <a:lstStyle/>
          <a:p>
            <a:pPr>
              <a:lnSpc>
                <a:spcPts val="1188"/>
              </a:lnSpc>
            </a:pPr>
            <a:r>
              <a:rPr lang="en-US" sz="938" b="1" dirty="0">
                <a:solidFill>
                  <a:srgbClr val="000000"/>
                </a:solidFill>
                <a:latin typeface="Heebo" panose="020B0604020202020204" charset="-79"/>
                <a:ea typeface="Inter Bold" pitchFamily="34" charset="-122"/>
                <a:cs typeface="Heebo" panose="020B0604020202020204" charset="-79"/>
              </a:rPr>
              <a:t>Secondo le </a:t>
            </a:r>
            <a:r>
              <a:rPr lang="en-US" sz="938" b="1" dirty="0" err="1">
                <a:solidFill>
                  <a:srgbClr val="000000"/>
                </a:solidFill>
                <a:latin typeface="Heebo" panose="020B0604020202020204" charset="-79"/>
                <a:ea typeface="Inter Bold" pitchFamily="34" charset="-122"/>
                <a:cs typeface="Heebo" panose="020B0604020202020204" charset="-79"/>
              </a:rPr>
              <a:t>linee</a:t>
            </a:r>
            <a:r>
              <a:rPr lang="en-US" sz="938" b="1" dirty="0">
                <a:solidFill>
                  <a:srgbClr val="000000"/>
                </a:solidFill>
                <a:latin typeface="Heebo" panose="020B0604020202020204" charset="-79"/>
                <a:ea typeface="Inter Bold" pitchFamily="34" charset="-122"/>
                <a:cs typeface="Heebo" panose="020B0604020202020204" charset="-79"/>
              </a:rPr>
              <a:t> </a:t>
            </a:r>
            <a:r>
              <a:rPr lang="en-US" sz="938" b="1" dirty="0" err="1">
                <a:solidFill>
                  <a:srgbClr val="000000"/>
                </a:solidFill>
                <a:latin typeface="Heebo" panose="020B0604020202020204" charset="-79"/>
                <a:ea typeface="Inter Bold" pitchFamily="34" charset="-122"/>
                <a:cs typeface="Heebo" panose="020B0604020202020204" charset="-79"/>
              </a:rPr>
              <a:t>guida</a:t>
            </a:r>
            <a:r>
              <a:rPr lang="en-US" sz="938" b="1" dirty="0">
                <a:solidFill>
                  <a:srgbClr val="000000"/>
                </a:solidFill>
                <a:latin typeface="Heebo" panose="020B0604020202020204" charset="-79"/>
                <a:ea typeface="Inter Bold" pitchFamily="34" charset="-122"/>
                <a:cs typeface="Heebo" panose="020B0604020202020204" charset="-79"/>
              </a:rPr>
              <a:t> n. 166/2025 </a:t>
            </a:r>
            <a:r>
              <a:rPr lang="en-US" sz="938" b="1" dirty="0" err="1">
                <a:solidFill>
                  <a:srgbClr val="000000"/>
                </a:solidFill>
                <a:latin typeface="Heebo" panose="020B0604020202020204" charset="-79"/>
                <a:ea typeface="Inter Bold" pitchFamily="34" charset="-122"/>
                <a:cs typeface="Heebo" panose="020B0604020202020204" charset="-79"/>
              </a:rPr>
              <a:t>entro</a:t>
            </a:r>
            <a:r>
              <a:rPr lang="en-US" sz="938" b="1" dirty="0">
                <a:solidFill>
                  <a:srgbClr val="000000"/>
                </a:solidFill>
                <a:latin typeface="Heebo" panose="020B0604020202020204" charset="-79"/>
                <a:ea typeface="Inter Bold" pitchFamily="34" charset="-122"/>
                <a:cs typeface="Heebo" panose="020B0604020202020204" charset="-79"/>
              </a:rPr>
              <a:t> il 2 Agosto </a:t>
            </a:r>
            <a:r>
              <a:rPr lang="en-US" sz="938" b="1" dirty="0" err="1">
                <a:solidFill>
                  <a:srgbClr val="000000"/>
                </a:solidFill>
                <a:latin typeface="Heebo" panose="020B0604020202020204" charset="-79"/>
                <a:ea typeface="Inter Bold" pitchFamily="34" charset="-122"/>
                <a:cs typeface="Heebo" panose="020B0604020202020204" charset="-79"/>
              </a:rPr>
              <a:t>gli</a:t>
            </a:r>
            <a:r>
              <a:rPr lang="en-US" sz="938" b="1" dirty="0">
                <a:solidFill>
                  <a:srgbClr val="000000"/>
                </a:solidFill>
                <a:latin typeface="Heebo" panose="020B0604020202020204" charset="-79"/>
                <a:ea typeface="Inter Bold" pitchFamily="34" charset="-122"/>
                <a:cs typeface="Heebo" panose="020B0604020202020204" charset="-79"/>
              </a:rPr>
              <a:t> </a:t>
            </a:r>
            <a:r>
              <a:rPr lang="en-US" sz="938" b="1" dirty="0" err="1">
                <a:solidFill>
                  <a:srgbClr val="000000"/>
                </a:solidFill>
                <a:latin typeface="Heebo" panose="020B0604020202020204" charset="-79"/>
                <a:ea typeface="Inter Bold" pitchFamily="34" charset="-122"/>
                <a:cs typeface="Heebo" panose="020B0604020202020204" charset="-79"/>
              </a:rPr>
              <a:t>istituti</a:t>
            </a:r>
            <a:r>
              <a:rPr lang="en-US" sz="938" b="1" dirty="0">
                <a:solidFill>
                  <a:srgbClr val="000000"/>
                </a:solidFill>
                <a:latin typeface="Heebo" panose="020B0604020202020204" charset="-79"/>
                <a:ea typeface="Inter Bold" pitchFamily="34" charset="-122"/>
                <a:cs typeface="Heebo" panose="020B0604020202020204" charset="-79"/>
              </a:rPr>
              <a:t> </a:t>
            </a:r>
            <a:r>
              <a:rPr lang="en-US" sz="938" b="1" dirty="0" err="1">
                <a:solidFill>
                  <a:srgbClr val="000000"/>
                </a:solidFill>
                <a:latin typeface="Heebo" panose="020B0604020202020204" charset="-79"/>
                <a:ea typeface="Inter Bold" pitchFamily="34" charset="-122"/>
                <a:cs typeface="Heebo" panose="020B0604020202020204" charset="-79"/>
              </a:rPr>
              <a:t>dovranno</a:t>
            </a:r>
            <a:r>
              <a:rPr lang="en-US" sz="938" b="1" dirty="0">
                <a:solidFill>
                  <a:srgbClr val="000000"/>
                </a:solidFill>
                <a:latin typeface="Heebo" panose="020B0604020202020204" charset="-79"/>
                <a:ea typeface="Inter Bold" pitchFamily="34" charset="-122"/>
                <a:cs typeface="Heebo" panose="020B0604020202020204" charset="-79"/>
              </a:rPr>
              <a:t>: </a:t>
            </a:r>
            <a:endParaRPr lang="en-US" sz="938" dirty="0">
              <a:latin typeface="Heebo" panose="020B0604020202020204" charset="-79"/>
              <a:cs typeface="Heebo" panose="020B0604020202020204" charset="-79"/>
            </a:endParaRPr>
          </a:p>
        </p:txBody>
      </p:sp>
      <p:sp>
        <p:nvSpPr>
          <p:cNvPr id="4" name="Text 2">
            <a:extLst>
              <a:ext uri="{FF2B5EF4-FFF2-40B4-BE49-F238E27FC236}">
                <a16:creationId xmlns:a16="http://schemas.microsoft.com/office/drawing/2014/main" id="{A5CD7EBA-B39C-583B-E862-D8DBC8D8B2E3}"/>
              </a:ext>
            </a:extLst>
          </p:cNvPr>
          <p:cNvSpPr/>
          <p:nvPr/>
        </p:nvSpPr>
        <p:spPr>
          <a:xfrm>
            <a:off x="404378" y="847636"/>
            <a:ext cx="4031382" cy="454378"/>
          </a:xfrm>
          <a:prstGeom prst="rect">
            <a:avLst/>
          </a:prstGeom>
          <a:noFill/>
          <a:ln/>
        </p:spPr>
        <p:txBody>
          <a:bodyPr wrap="square" lIns="0" tIns="0" rIns="0" bIns="0" rtlCol="0" anchor="t"/>
          <a:lstStyle/>
          <a:p>
            <a:pPr>
              <a:lnSpc>
                <a:spcPts val="1188"/>
              </a:lnSpc>
            </a:pPr>
            <a:r>
              <a:rPr lang="en-US" sz="750" dirty="0">
                <a:solidFill>
                  <a:srgbClr val="272525"/>
                </a:solidFill>
                <a:latin typeface="Heebo" panose="020B0604020202020204" charset="-79"/>
                <a:ea typeface="Inter" pitchFamily="34" charset="-122"/>
                <a:cs typeface="Heebo" panose="020B0604020202020204" charset="-79"/>
              </a:rPr>
              <a:t>O1 </a:t>
            </a:r>
          </a:p>
          <a:p>
            <a:pPr>
              <a:lnSpc>
                <a:spcPts val="1188"/>
              </a:lnSpc>
            </a:pPr>
            <a:r>
              <a:rPr lang="en-US" sz="938" b="1" dirty="0">
                <a:latin typeface="Heebo" pitchFamily="2" charset="-79"/>
                <a:cs typeface="Heebo" pitchFamily="2" charset="-79"/>
              </a:rPr>
              <a:t>PIANO DI ADOZIONE DELL’IA </a:t>
            </a:r>
          </a:p>
          <a:p>
            <a:pPr>
              <a:lnSpc>
                <a:spcPts val="1188"/>
              </a:lnSpc>
            </a:pPr>
            <a:r>
              <a:rPr lang="en-US" sz="800" dirty="0" err="1">
                <a:solidFill>
                  <a:srgbClr val="272525"/>
                </a:solidFill>
                <a:latin typeface="Heebo" panose="020B0604020202020204" charset="-79"/>
                <a:ea typeface="Inter" pitchFamily="34" charset="-122"/>
                <a:cs typeface="Heebo" panose="020B0604020202020204" charset="-79"/>
              </a:rPr>
              <a:t>Integrare</a:t>
            </a:r>
            <a:r>
              <a:rPr lang="en-US" sz="800" dirty="0">
                <a:solidFill>
                  <a:srgbClr val="272525"/>
                </a:solidFill>
                <a:latin typeface="Heebo" panose="020B0604020202020204" charset="-79"/>
                <a:ea typeface="Inter" pitchFamily="34" charset="-122"/>
                <a:cs typeface="Heebo" panose="020B0604020202020204" charset="-79"/>
              </a:rPr>
              <a:t> Il piano di </a:t>
            </a:r>
            <a:r>
              <a:rPr lang="en-US" sz="800" dirty="0" err="1">
                <a:solidFill>
                  <a:srgbClr val="272525"/>
                </a:solidFill>
                <a:latin typeface="Heebo" panose="020B0604020202020204" charset="-79"/>
                <a:ea typeface="Inter" pitchFamily="34" charset="-122"/>
                <a:cs typeface="Heebo" panose="020B0604020202020204" charset="-79"/>
              </a:rPr>
              <a:t>auttuazione</a:t>
            </a:r>
            <a:r>
              <a:rPr lang="en-US" sz="800" dirty="0">
                <a:solidFill>
                  <a:srgbClr val="272525"/>
                </a:solidFill>
                <a:latin typeface="Heebo" panose="020B0604020202020204" charset="-79"/>
                <a:ea typeface="Inter" pitchFamily="34" charset="-122"/>
                <a:cs typeface="Heebo" panose="020B0604020202020204" charset="-79"/>
              </a:rPr>
              <a:t> </a:t>
            </a:r>
            <a:r>
              <a:rPr lang="en-US" sz="800" dirty="0" err="1">
                <a:solidFill>
                  <a:srgbClr val="272525"/>
                </a:solidFill>
                <a:latin typeface="Heebo" panose="020B0604020202020204" charset="-79"/>
                <a:ea typeface="Inter" pitchFamily="34" charset="-122"/>
                <a:cs typeface="Heebo" panose="020B0604020202020204" charset="-79"/>
              </a:rPr>
              <a:t>all’interno</a:t>
            </a:r>
            <a:r>
              <a:rPr lang="en-US" sz="800" dirty="0">
                <a:solidFill>
                  <a:srgbClr val="272525"/>
                </a:solidFill>
                <a:latin typeface="Heebo" panose="020B0604020202020204" charset="-79"/>
                <a:ea typeface="Inter" pitchFamily="34" charset="-122"/>
                <a:cs typeface="Heebo" panose="020B0604020202020204" charset="-79"/>
              </a:rPr>
              <a:t> del PTOF:  </a:t>
            </a:r>
            <a:r>
              <a:rPr lang="en-US" sz="800" dirty="0" err="1">
                <a:solidFill>
                  <a:srgbClr val="272525"/>
                </a:solidFill>
                <a:latin typeface="Heebo" panose="020B0604020202020204" charset="-79"/>
                <a:ea typeface="Inter" pitchFamily="34" charset="-122"/>
                <a:cs typeface="Heebo" panose="020B0604020202020204" charset="-79"/>
              </a:rPr>
              <a:t>definendo</a:t>
            </a:r>
            <a:r>
              <a:rPr lang="en-US" sz="800" dirty="0">
                <a:solidFill>
                  <a:srgbClr val="272525"/>
                </a:solidFill>
                <a:latin typeface="Heebo" panose="020B0604020202020204" charset="-79"/>
                <a:ea typeface="Inter" pitchFamily="34" charset="-122"/>
                <a:cs typeface="Heebo" panose="020B0604020202020204" charset="-79"/>
              </a:rPr>
              <a:t>  e </a:t>
            </a:r>
            <a:r>
              <a:rPr lang="en-US" sz="800" dirty="0" err="1">
                <a:solidFill>
                  <a:srgbClr val="272525"/>
                </a:solidFill>
                <a:latin typeface="Heebo" panose="020B0604020202020204" charset="-79"/>
                <a:ea typeface="Inter" pitchFamily="34" charset="-122"/>
                <a:cs typeface="Heebo" panose="020B0604020202020204" charset="-79"/>
              </a:rPr>
              <a:t>promuivendo</a:t>
            </a:r>
            <a:r>
              <a:rPr lang="en-US" sz="800" dirty="0">
                <a:solidFill>
                  <a:srgbClr val="272525"/>
                </a:solidFill>
                <a:latin typeface="Heebo" panose="020B0604020202020204" charset="-79"/>
                <a:ea typeface="Inter" pitchFamily="34" charset="-122"/>
                <a:cs typeface="Heebo" panose="020B0604020202020204" charset="-79"/>
              </a:rPr>
              <a:t> un </a:t>
            </a:r>
            <a:r>
              <a:rPr lang="en-US" sz="800" dirty="0" err="1">
                <a:solidFill>
                  <a:srgbClr val="272525"/>
                </a:solidFill>
                <a:latin typeface="Heebo" panose="020B0604020202020204" charset="-79"/>
                <a:ea typeface="Inter" pitchFamily="34" charset="-122"/>
                <a:cs typeface="Heebo" panose="020B0604020202020204" charset="-79"/>
              </a:rPr>
              <a:t>uso</a:t>
            </a:r>
            <a:r>
              <a:rPr lang="en-US" sz="800" dirty="0">
                <a:solidFill>
                  <a:srgbClr val="272525"/>
                </a:solidFill>
                <a:latin typeface="Heebo" panose="020B0604020202020204" charset="-79"/>
                <a:ea typeface="Inter" pitchFamily="34" charset="-122"/>
                <a:cs typeface="Heebo" panose="020B0604020202020204" charset="-79"/>
              </a:rPr>
              <a:t> </a:t>
            </a:r>
            <a:r>
              <a:rPr lang="en-US" sz="800" dirty="0" err="1">
                <a:solidFill>
                  <a:srgbClr val="272525"/>
                </a:solidFill>
                <a:latin typeface="Heebo" panose="020B0604020202020204" charset="-79"/>
                <a:ea typeface="Inter" pitchFamily="34" charset="-122"/>
                <a:cs typeface="Heebo" panose="020B0604020202020204" charset="-79"/>
              </a:rPr>
              <a:t>consapevole</a:t>
            </a:r>
            <a:r>
              <a:rPr lang="en-US" sz="800" dirty="0">
                <a:solidFill>
                  <a:srgbClr val="272525"/>
                </a:solidFill>
                <a:latin typeface="Heebo" panose="020B0604020202020204" charset="-79"/>
                <a:ea typeface="Inter" pitchFamily="34" charset="-122"/>
                <a:cs typeface="Heebo" panose="020B0604020202020204" charset="-79"/>
              </a:rPr>
              <a:t> degli </a:t>
            </a:r>
            <a:r>
              <a:rPr lang="en-US" sz="800" dirty="0" err="1">
                <a:solidFill>
                  <a:srgbClr val="272525"/>
                </a:solidFill>
                <a:latin typeface="Heebo" panose="020B0604020202020204" charset="-79"/>
                <a:ea typeface="Inter" pitchFamily="34" charset="-122"/>
                <a:cs typeface="Heebo" panose="020B0604020202020204" charset="-79"/>
              </a:rPr>
              <a:t>strumenti</a:t>
            </a:r>
            <a:r>
              <a:rPr lang="en-US" sz="800" dirty="0">
                <a:solidFill>
                  <a:srgbClr val="272525"/>
                </a:solidFill>
                <a:latin typeface="Heebo" panose="020B0604020202020204" charset="-79"/>
                <a:ea typeface="Inter" pitchFamily="34" charset="-122"/>
                <a:cs typeface="Heebo" panose="020B0604020202020204" charset="-79"/>
              </a:rPr>
              <a:t> Ai</a:t>
            </a:r>
            <a:endParaRPr lang="en-US" sz="800" dirty="0">
              <a:latin typeface="Heebo" panose="020B0604020202020204" charset="-79"/>
              <a:cs typeface="Heebo" panose="020B0604020202020204" charset="-79"/>
            </a:endParaRPr>
          </a:p>
        </p:txBody>
      </p:sp>
      <p:sp>
        <p:nvSpPr>
          <p:cNvPr id="5" name="Text 3">
            <a:extLst>
              <a:ext uri="{FF2B5EF4-FFF2-40B4-BE49-F238E27FC236}">
                <a16:creationId xmlns:a16="http://schemas.microsoft.com/office/drawing/2014/main" id="{D58865CE-A6D4-1211-F6E4-A5A93A301B56}"/>
              </a:ext>
            </a:extLst>
          </p:cNvPr>
          <p:cNvSpPr/>
          <p:nvPr/>
        </p:nvSpPr>
        <p:spPr>
          <a:xfrm>
            <a:off x="431824" y="1517960"/>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02</a:t>
            </a:r>
            <a:endParaRPr lang="en-US" sz="750" dirty="0"/>
          </a:p>
        </p:txBody>
      </p:sp>
      <p:sp>
        <p:nvSpPr>
          <p:cNvPr id="6" name="Shape 4">
            <a:extLst>
              <a:ext uri="{FF2B5EF4-FFF2-40B4-BE49-F238E27FC236}">
                <a16:creationId xmlns:a16="http://schemas.microsoft.com/office/drawing/2014/main" id="{927E1D16-048A-19C6-0D85-13703704C609}"/>
              </a:ext>
            </a:extLst>
          </p:cNvPr>
          <p:cNvSpPr/>
          <p:nvPr/>
        </p:nvSpPr>
        <p:spPr>
          <a:xfrm>
            <a:off x="404378" y="1659406"/>
            <a:ext cx="4031382" cy="14288"/>
          </a:xfrm>
          <a:prstGeom prst="rect">
            <a:avLst/>
          </a:prstGeom>
          <a:solidFill>
            <a:srgbClr val="4950BC"/>
          </a:solidFill>
          <a:ln/>
        </p:spPr>
        <p:txBody>
          <a:bodyPr/>
          <a:lstStyle/>
          <a:p>
            <a:endParaRPr lang="it-IT"/>
          </a:p>
        </p:txBody>
      </p:sp>
      <p:sp>
        <p:nvSpPr>
          <p:cNvPr id="7" name="Text 5">
            <a:extLst>
              <a:ext uri="{FF2B5EF4-FFF2-40B4-BE49-F238E27FC236}">
                <a16:creationId xmlns:a16="http://schemas.microsoft.com/office/drawing/2014/main" id="{60A95A81-A4EC-A712-7C4D-BCB25CB39332}"/>
              </a:ext>
            </a:extLst>
          </p:cNvPr>
          <p:cNvSpPr/>
          <p:nvPr/>
        </p:nvSpPr>
        <p:spPr>
          <a:xfrm>
            <a:off x="405510" y="1685118"/>
            <a:ext cx="1444228" cy="150912"/>
          </a:xfrm>
          <a:prstGeom prst="rect">
            <a:avLst/>
          </a:prstGeom>
          <a:noFill/>
          <a:ln/>
        </p:spPr>
        <p:txBody>
          <a:bodyPr wrap="none" lIns="0" tIns="0" rIns="0" bIns="0" rtlCol="0" anchor="t"/>
          <a:lstStyle/>
          <a:p>
            <a:pPr>
              <a:lnSpc>
                <a:spcPts val="1188"/>
              </a:lnSpc>
            </a:pPr>
            <a:r>
              <a:rPr lang="en-US" sz="938" b="1" dirty="0" err="1">
                <a:latin typeface="Heebo" pitchFamily="2" charset="-79"/>
                <a:cs typeface="Heebo" pitchFamily="2" charset="-79"/>
              </a:rPr>
              <a:t>Costituzione</a:t>
            </a:r>
            <a:r>
              <a:rPr lang="en-US" sz="938" b="1" dirty="0">
                <a:latin typeface="Heebo" pitchFamily="2" charset="-79"/>
                <a:cs typeface="Heebo" pitchFamily="2" charset="-79"/>
              </a:rPr>
              <a:t> del Gruppo di Lavoro</a:t>
            </a:r>
          </a:p>
        </p:txBody>
      </p:sp>
      <p:sp>
        <p:nvSpPr>
          <p:cNvPr id="8" name="Text 6">
            <a:extLst>
              <a:ext uri="{FF2B5EF4-FFF2-40B4-BE49-F238E27FC236}">
                <a16:creationId xmlns:a16="http://schemas.microsoft.com/office/drawing/2014/main" id="{D5F2A6BF-3B9D-D826-D0E7-E73A13FF68E7}"/>
              </a:ext>
            </a:extLst>
          </p:cNvPr>
          <p:cNvSpPr/>
          <p:nvPr/>
        </p:nvSpPr>
        <p:spPr>
          <a:xfrm>
            <a:off x="410588" y="1885308"/>
            <a:ext cx="4031382" cy="154633"/>
          </a:xfrm>
          <a:prstGeom prst="rect">
            <a:avLst/>
          </a:prstGeom>
          <a:noFill/>
          <a:ln/>
        </p:spPr>
        <p:txBody>
          <a:bodyPr wrap="none" lIns="0" tIns="0" rIns="0" bIns="0" rtlCol="0" anchor="t"/>
          <a:lstStyle/>
          <a:p>
            <a:pPr>
              <a:lnSpc>
                <a:spcPts val="1188"/>
              </a:lnSpc>
            </a:pPr>
            <a:r>
              <a:rPr lang="en-US" sz="750" dirty="0">
                <a:solidFill>
                  <a:srgbClr val="272525"/>
                </a:solidFill>
                <a:latin typeface="Heebo" panose="020B0604020202020204" charset="-79"/>
                <a:cs typeface="Heebo" panose="020B0604020202020204" charset="-79"/>
              </a:rPr>
              <a:t> </a:t>
            </a:r>
            <a:endParaRPr lang="en-US" sz="750" dirty="0">
              <a:latin typeface="Heebo" panose="020B0604020202020204" charset="-79"/>
              <a:cs typeface="Heebo" panose="020B0604020202020204" charset="-79"/>
            </a:endParaRPr>
          </a:p>
        </p:txBody>
      </p:sp>
      <p:sp>
        <p:nvSpPr>
          <p:cNvPr id="9" name="Text 7">
            <a:extLst>
              <a:ext uri="{FF2B5EF4-FFF2-40B4-BE49-F238E27FC236}">
                <a16:creationId xmlns:a16="http://schemas.microsoft.com/office/drawing/2014/main" id="{8813F55B-0E77-A12C-F718-C6BAA00A5C8C}"/>
              </a:ext>
            </a:extLst>
          </p:cNvPr>
          <p:cNvSpPr/>
          <p:nvPr/>
        </p:nvSpPr>
        <p:spPr>
          <a:xfrm>
            <a:off x="422747" y="1999569"/>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03</a:t>
            </a:r>
            <a:endParaRPr lang="en-US" sz="750" dirty="0"/>
          </a:p>
        </p:txBody>
      </p:sp>
      <p:sp>
        <p:nvSpPr>
          <p:cNvPr id="10" name="Shape 8">
            <a:extLst>
              <a:ext uri="{FF2B5EF4-FFF2-40B4-BE49-F238E27FC236}">
                <a16:creationId xmlns:a16="http://schemas.microsoft.com/office/drawing/2014/main" id="{53E9E114-433A-3EAF-8D43-50549A8C01D8}"/>
              </a:ext>
            </a:extLst>
          </p:cNvPr>
          <p:cNvSpPr/>
          <p:nvPr/>
        </p:nvSpPr>
        <p:spPr>
          <a:xfrm>
            <a:off x="422747" y="2168435"/>
            <a:ext cx="4031382" cy="14288"/>
          </a:xfrm>
          <a:prstGeom prst="rect">
            <a:avLst/>
          </a:prstGeom>
          <a:solidFill>
            <a:srgbClr val="4950BC"/>
          </a:solidFill>
          <a:ln/>
        </p:spPr>
        <p:txBody>
          <a:bodyPr/>
          <a:lstStyle/>
          <a:p>
            <a:endParaRPr lang="it-IT"/>
          </a:p>
        </p:txBody>
      </p:sp>
      <p:sp>
        <p:nvSpPr>
          <p:cNvPr id="11" name="Text 9">
            <a:extLst>
              <a:ext uri="{FF2B5EF4-FFF2-40B4-BE49-F238E27FC236}">
                <a16:creationId xmlns:a16="http://schemas.microsoft.com/office/drawing/2014/main" id="{13C2B323-BC84-1D70-E84B-54684F5EC1B2}"/>
              </a:ext>
            </a:extLst>
          </p:cNvPr>
          <p:cNvSpPr/>
          <p:nvPr/>
        </p:nvSpPr>
        <p:spPr>
          <a:xfrm>
            <a:off x="406385" y="2239060"/>
            <a:ext cx="2355623" cy="150911"/>
          </a:xfrm>
          <a:prstGeom prst="rect">
            <a:avLst/>
          </a:prstGeom>
          <a:noFill/>
          <a:ln/>
        </p:spPr>
        <p:txBody>
          <a:bodyPr wrap="none" lIns="0" tIns="0" rIns="0" bIns="0" rtlCol="0" anchor="t"/>
          <a:lstStyle/>
          <a:p>
            <a:pPr>
              <a:lnSpc>
                <a:spcPts val="1188"/>
              </a:lnSpc>
            </a:pPr>
            <a:r>
              <a:rPr lang="en-US" sz="938" b="1" dirty="0" err="1">
                <a:latin typeface="Heebo" panose="020B0604020202020204" charset="-79"/>
                <a:cs typeface="Heebo" panose="020B0604020202020204" charset="-79"/>
              </a:rPr>
              <a:t>Adozione</a:t>
            </a:r>
            <a:r>
              <a:rPr lang="en-US" sz="938" b="1" dirty="0">
                <a:latin typeface="Heebo" panose="020B0604020202020204" charset="-79"/>
                <a:cs typeface="Heebo" panose="020B0604020202020204" charset="-79"/>
              </a:rPr>
              <a:t> di </a:t>
            </a:r>
            <a:r>
              <a:rPr lang="en-US" sz="938" b="1" dirty="0" err="1">
                <a:latin typeface="Heebo" panose="020B0604020202020204" charset="-79"/>
                <a:cs typeface="Heebo" panose="020B0604020202020204" charset="-79"/>
              </a:rPr>
              <a:t>documenti</a:t>
            </a:r>
            <a:r>
              <a:rPr lang="en-US" sz="938" b="1" dirty="0">
                <a:latin typeface="Heebo" panose="020B0604020202020204" charset="-79"/>
                <a:cs typeface="Heebo" panose="020B0604020202020204" charset="-79"/>
              </a:rPr>
              <a:t> </a:t>
            </a:r>
            <a:r>
              <a:rPr lang="en-US" sz="938" b="1" dirty="0" err="1">
                <a:latin typeface="Heebo" panose="020B0604020202020204" charset="-79"/>
                <a:cs typeface="Heebo" panose="020B0604020202020204" charset="-79"/>
              </a:rPr>
              <a:t>programmatici</a:t>
            </a:r>
            <a:endParaRPr lang="en-US" sz="938" b="1" dirty="0">
              <a:latin typeface="Heebo" panose="020B0604020202020204" charset="-79"/>
              <a:cs typeface="Heebo" panose="020B0604020202020204" charset="-79"/>
            </a:endParaRPr>
          </a:p>
        </p:txBody>
      </p:sp>
      <p:sp>
        <p:nvSpPr>
          <p:cNvPr id="12" name="Text 10">
            <a:extLst>
              <a:ext uri="{FF2B5EF4-FFF2-40B4-BE49-F238E27FC236}">
                <a16:creationId xmlns:a16="http://schemas.microsoft.com/office/drawing/2014/main" id="{C7203455-C4AE-57F0-E018-F9EC91A07713}"/>
              </a:ext>
            </a:extLst>
          </p:cNvPr>
          <p:cNvSpPr/>
          <p:nvPr/>
        </p:nvSpPr>
        <p:spPr>
          <a:xfrm>
            <a:off x="410588" y="2462910"/>
            <a:ext cx="4031382" cy="174185"/>
          </a:xfrm>
          <a:prstGeom prst="rect">
            <a:avLst/>
          </a:prstGeom>
          <a:noFill/>
          <a:ln/>
        </p:spPr>
        <p:txBody>
          <a:bodyPr wrap="none" lIns="0" tIns="0" rIns="0" bIns="0" rtlCol="0" anchor="t"/>
          <a:lstStyle/>
          <a:p>
            <a:pPr>
              <a:lnSpc>
                <a:spcPts val="1188"/>
              </a:lnSpc>
            </a:pPr>
            <a:r>
              <a:rPr lang="en-US" sz="800" dirty="0" err="1">
                <a:solidFill>
                  <a:srgbClr val="272525"/>
                </a:solidFill>
                <a:latin typeface="Heebo" panose="020B0604020202020204" charset="-79"/>
                <a:ea typeface="Inter" pitchFamily="34" charset="-122"/>
                <a:cs typeface="Heebo" panose="020B0604020202020204" charset="-79"/>
              </a:rPr>
              <a:t>Adottare</a:t>
            </a:r>
            <a:r>
              <a:rPr lang="en-US" sz="800" dirty="0">
                <a:solidFill>
                  <a:srgbClr val="272525"/>
                </a:solidFill>
                <a:latin typeface="Heebo" panose="020B0604020202020204" charset="-79"/>
                <a:ea typeface="Inter" pitchFamily="34" charset="-122"/>
                <a:cs typeface="Heebo" panose="020B0604020202020204" charset="-79"/>
              </a:rPr>
              <a:t> il Regolamento </a:t>
            </a:r>
            <a:r>
              <a:rPr lang="en-US" sz="800" dirty="0" err="1">
                <a:solidFill>
                  <a:srgbClr val="272525"/>
                </a:solidFill>
                <a:latin typeface="Heebo" panose="020B0604020202020204" charset="-79"/>
                <a:ea typeface="Inter" pitchFamily="34" charset="-122"/>
                <a:cs typeface="Heebo" panose="020B0604020202020204" charset="-79"/>
              </a:rPr>
              <a:t>dell’Intelligenza</a:t>
            </a:r>
            <a:r>
              <a:rPr lang="en-US" sz="800" dirty="0">
                <a:solidFill>
                  <a:srgbClr val="272525"/>
                </a:solidFill>
                <a:latin typeface="Heebo" panose="020B0604020202020204" charset="-79"/>
                <a:ea typeface="Inter" pitchFamily="34" charset="-122"/>
                <a:cs typeface="Heebo" panose="020B0604020202020204" charset="-79"/>
              </a:rPr>
              <a:t> </a:t>
            </a:r>
            <a:r>
              <a:rPr lang="en-US" sz="800" dirty="0" err="1">
                <a:solidFill>
                  <a:srgbClr val="272525"/>
                </a:solidFill>
                <a:latin typeface="Heebo" panose="020B0604020202020204" charset="-79"/>
                <a:ea typeface="Inter" pitchFamily="34" charset="-122"/>
                <a:cs typeface="Heebo" panose="020B0604020202020204" charset="-79"/>
              </a:rPr>
              <a:t>Artificiale</a:t>
            </a:r>
            <a:r>
              <a:rPr lang="en-US" sz="800" dirty="0">
                <a:solidFill>
                  <a:srgbClr val="272525"/>
                </a:solidFill>
                <a:latin typeface="Heebo" panose="020B0604020202020204" charset="-79"/>
                <a:ea typeface="Inter" pitchFamily="34" charset="-122"/>
                <a:cs typeface="Heebo" panose="020B0604020202020204" charset="-79"/>
              </a:rPr>
              <a:t>, </a:t>
            </a:r>
            <a:r>
              <a:rPr lang="en-US" sz="800" dirty="0" err="1">
                <a:solidFill>
                  <a:srgbClr val="272525"/>
                </a:solidFill>
                <a:latin typeface="Heebo" panose="020B0604020202020204" charset="-79"/>
                <a:ea typeface="Inter" pitchFamily="34" charset="-122"/>
                <a:cs typeface="Heebo" panose="020B0604020202020204" charset="-79"/>
              </a:rPr>
              <a:t>nonchè</a:t>
            </a:r>
            <a:r>
              <a:rPr lang="en-US" sz="800" dirty="0">
                <a:solidFill>
                  <a:srgbClr val="272525"/>
                </a:solidFill>
                <a:latin typeface="Heebo" panose="020B0604020202020204" charset="-79"/>
                <a:ea typeface="Inter" pitchFamily="34" charset="-122"/>
                <a:cs typeface="Heebo" panose="020B0604020202020204" charset="-79"/>
              </a:rPr>
              <a:t> </a:t>
            </a:r>
            <a:r>
              <a:rPr lang="en-US" sz="800" dirty="0" err="1">
                <a:solidFill>
                  <a:srgbClr val="272525"/>
                </a:solidFill>
                <a:latin typeface="Heebo" panose="020B0604020202020204" charset="-79"/>
                <a:ea typeface="Inter" pitchFamily="34" charset="-122"/>
                <a:cs typeface="Heebo" panose="020B0604020202020204" charset="-79"/>
              </a:rPr>
              <a:t>l’informativa</a:t>
            </a:r>
            <a:r>
              <a:rPr lang="en-US" sz="800" dirty="0">
                <a:solidFill>
                  <a:srgbClr val="272525"/>
                </a:solidFill>
                <a:latin typeface="Heebo" panose="020B0604020202020204" charset="-79"/>
                <a:ea typeface="Inter" pitchFamily="34" charset="-122"/>
                <a:cs typeface="Heebo" panose="020B0604020202020204" charset="-79"/>
              </a:rPr>
              <a:t> generale e </a:t>
            </a:r>
            <a:r>
              <a:rPr lang="en-US" sz="800" dirty="0" err="1">
                <a:solidFill>
                  <a:srgbClr val="272525"/>
                </a:solidFill>
                <a:latin typeface="Heebo" panose="020B0604020202020204" charset="-79"/>
                <a:ea typeface="Inter" pitchFamily="34" charset="-122"/>
                <a:cs typeface="Heebo" panose="020B0604020202020204" charset="-79"/>
              </a:rPr>
              <a:t>metterli</a:t>
            </a:r>
            <a:r>
              <a:rPr lang="en-US" sz="800" dirty="0">
                <a:solidFill>
                  <a:srgbClr val="272525"/>
                </a:solidFill>
                <a:latin typeface="Heebo" panose="020B0604020202020204" charset="-79"/>
                <a:ea typeface="Inter" pitchFamily="34" charset="-122"/>
                <a:cs typeface="Heebo" panose="020B0604020202020204" charset="-79"/>
              </a:rPr>
              <a:t> a </a:t>
            </a:r>
          </a:p>
          <a:p>
            <a:pPr>
              <a:lnSpc>
                <a:spcPts val="1188"/>
              </a:lnSpc>
            </a:pPr>
            <a:r>
              <a:rPr lang="en-US" sz="800" dirty="0" err="1">
                <a:solidFill>
                  <a:srgbClr val="272525"/>
                </a:solidFill>
                <a:latin typeface="Heebo" panose="020B0604020202020204" charset="-79"/>
                <a:ea typeface="Inter" pitchFamily="34" charset="-122"/>
                <a:cs typeface="Heebo" panose="020B0604020202020204" charset="-79"/>
              </a:rPr>
              <a:t>Disposizione</a:t>
            </a:r>
            <a:r>
              <a:rPr lang="en-US" sz="800" dirty="0">
                <a:solidFill>
                  <a:srgbClr val="272525"/>
                </a:solidFill>
                <a:latin typeface="Heebo" panose="020B0604020202020204" charset="-79"/>
                <a:ea typeface="Inter" pitchFamily="34" charset="-122"/>
                <a:cs typeface="Heebo" panose="020B0604020202020204" charset="-79"/>
              </a:rPr>
              <a:t> della </a:t>
            </a:r>
            <a:r>
              <a:rPr lang="en-US" sz="800" dirty="0" err="1">
                <a:solidFill>
                  <a:srgbClr val="272525"/>
                </a:solidFill>
                <a:latin typeface="Heebo" panose="020B0604020202020204" charset="-79"/>
                <a:ea typeface="Inter" pitchFamily="34" charset="-122"/>
                <a:cs typeface="Heebo" panose="020B0604020202020204" charset="-79"/>
              </a:rPr>
              <a:t>collettività</a:t>
            </a:r>
            <a:r>
              <a:rPr lang="en-US" sz="800" dirty="0">
                <a:solidFill>
                  <a:srgbClr val="272525"/>
                </a:solidFill>
                <a:latin typeface="Heebo" panose="020B0604020202020204" charset="-79"/>
                <a:ea typeface="Inter" pitchFamily="34" charset="-122"/>
                <a:cs typeface="Heebo" panose="020B0604020202020204" charset="-79"/>
              </a:rPr>
              <a:t>.</a:t>
            </a:r>
            <a:r>
              <a:rPr lang="en-US" sz="750" dirty="0">
                <a:solidFill>
                  <a:srgbClr val="272525"/>
                </a:solidFill>
                <a:latin typeface="Heebo" panose="020B0604020202020204" charset="-79"/>
                <a:ea typeface="Inter" pitchFamily="34" charset="-122"/>
                <a:cs typeface="Heebo" panose="020B0604020202020204" charset="-79"/>
              </a:rPr>
              <a:t> </a:t>
            </a:r>
          </a:p>
          <a:p>
            <a:pPr>
              <a:lnSpc>
                <a:spcPts val="1188"/>
              </a:lnSpc>
            </a:pPr>
            <a:endParaRPr lang="en-US" sz="750" dirty="0">
              <a:latin typeface="Heebo" panose="020B0604020202020204" charset="-79"/>
              <a:cs typeface="Heebo" panose="020B0604020202020204" charset="-79"/>
            </a:endParaRPr>
          </a:p>
        </p:txBody>
      </p:sp>
      <p:sp>
        <p:nvSpPr>
          <p:cNvPr id="13" name="Text 11">
            <a:extLst>
              <a:ext uri="{FF2B5EF4-FFF2-40B4-BE49-F238E27FC236}">
                <a16:creationId xmlns:a16="http://schemas.microsoft.com/office/drawing/2014/main" id="{95597203-8A8E-9B22-D620-B45BE5578D8D}"/>
              </a:ext>
            </a:extLst>
          </p:cNvPr>
          <p:cNvSpPr/>
          <p:nvPr/>
        </p:nvSpPr>
        <p:spPr>
          <a:xfrm>
            <a:off x="431825" y="2866655"/>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04</a:t>
            </a:r>
          </a:p>
          <a:p>
            <a:pPr>
              <a:lnSpc>
                <a:spcPts val="1188"/>
              </a:lnSpc>
            </a:pPr>
            <a:endParaRPr lang="en-US" sz="750" dirty="0"/>
          </a:p>
        </p:txBody>
      </p:sp>
      <p:sp>
        <p:nvSpPr>
          <p:cNvPr id="14" name="Shape 12">
            <a:extLst>
              <a:ext uri="{FF2B5EF4-FFF2-40B4-BE49-F238E27FC236}">
                <a16:creationId xmlns:a16="http://schemas.microsoft.com/office/drawing/2014/main" id="{21F8BCE7-577A-CEAF-BAE7-2BC8BD40435E}"/>
              </a:ext>
            </a:extLst>
          </p:cNvPr>
          <p:cNvSpPr/>
          <p:nvPr/>
        </p:nvSpPr>
        <p:spPr>
          <a:xfrm>
            <a:off x="417984" y="3056438"/>
            <a:ext cx="4031382" cy="14288"/>
          </a:xfrm>
          <a:prstGeom prst="rect">
            <a:avLst/>
          </a:prstGeom>
          <a:solidFill>
            <a:srgbClr val="4950BC"/>
          </a:solidFill>
          <a:ln/>
        </p:spPr>
        <p:txBody>
          <a:bodyPr/>
          <a:lstStyle/>
          <a:p>
            <a:endParaRPr lang="it-IT"/>
          </a:p>
        </p:txBody>
      </p:sp>
      <p:sp>
        <p:nvSpPr>
          <p:cNvPr id="15" name="Text 13">
            <a:extLst>
              <a:ext uri="{FF2B5EF4-FFF2-40B4-BE49-F238E27FC236}">
                <a16:creationId xmlns:a16="http://schemas.microsoft.com/office/drawing/2014/main" id="{72834E79-66EE-2907-77C9-1E66CC0098C3}"/>
              </a:ext>
            </a:extLst>
          </p:cNvPr>
          <p:cNvSpPr/>
          <p:nvPr/>
        </p:nvSpPr>
        <p:spPr>
          <a:xfrm>
            <a:off x="422746" y="3111184"/>
            <a:ext cx="1329408" cy="150912"/>
          </a:xfrm>
          <a:prstGeom prst="rect">
            <a:avLst/>
          </a:prstGeom>
          <a:noFill/>
          <a:ln/>
        </p:spPr>
        <p:txBody>
          <a:bodyPr wrap="none" lIns="0" tIns="0" rIns="0" bIns="0" rtlCol="0" anchor="t"/>
          <a:lstStyle/>
          <a:p>
            <a:pPr>
              <a:lnSpc>
                <a:spcPts val="1188"/>
              </a:lnSpc>
            </a:pPr>
            <a:endParaRPr lang="en-US" sz="938" dirty="0">
              <a:latin typeface="Heebo" panose="020B0604020202020204" charset="-79"/>
              <a:cs typeface="Heebo" panose="020B0604020202020204" charset="-79"/>
            </a:endParaRPr>
          </a:p>
        </p:txBody>
      </p:sp>
      <p:sp>
        <p:nvSpPr>
          <p:cNvPr id="16" name="Text 14">
            <a:extLst>
              <a:ext uri="{FF2B5EF4-FFF2-40B4-BE49-F238E27FC236}">
                <a16:creationId xmlns:a16="http://schemas.microsoft.com/office/drawing/2014/main" id="{606001DF-8A7D-031B-455E-9F220ECB44EE}"/>
              </a:ext>
            </a:extLst>
          </p:cNvPr>
          <p:cNvSpPr/>
          <p:nvPr/>
        </p:nvSpPr>
        <p:spPr>
          <a:xfrm>
            <a:off x="408561" y="3241242"/>
            <a:ext cx="4031382" cy="309265"/>
          </a:xfrm>
          <a:prstGeom prst="rect">
            <a:avLst/>
          </a:prstGeom>
          <a:noFill/>
          <a:ln/>
        </p:spPr>
        <p:txBody>
          <a:bodyPr wrap="square" lIns="0" tIns="0" rIns="0" bIns="0" rtlCol="0" anchor="t"/>
          <a:lstStyle/>
          <a:p>
            <a:pPr>
              <a:lnSpc>
                <a:spcPts val="1188"/>
              </a:lnSpc>
            </a:pPr>
            <a:r>
              <a:rPr lang="it-IT" sz="900" b="0" i="0" dirty="0">
                <a:solidFill>
                  <a:srgbClr val="0A0A0A"/>
                </a:solidFill>
                <a:effectLst/>
                <a:latin typeface="Google Sans"/>
              </a:rPr>
              <a:t>Assicurare che tutto il personale possieda le competenze di base sull'uso etico dell’IA; </a:t>
            </a:r>
            <a:endParaRPr lang="en-US" sz="800" dirty="0">
              <a:latin typeface="Heebo" panose="020B0604020202020204" charset="-79"/>
              <a:cs typeface="Heebo" panose="020B0604020202020204" charset="-79"/>
            </a:endParaRPr>
          </a:p>
        </p:txBody>
      </p:sp>
      <p:sp>
        <p:nvSpPr>
          <p:cNvPr id="20" name="Text 16">
            <a:extLst>
              <a:ext uri="{FF2B5EF4-FFF2-40B4-BE49-F238E27FC236}">
                <a16:creationId xmlns:a16="http://schemas.microsoft.com/office/drawing/2014/main" id="{04802DD4-98B7-CA54-39D0-E8B46604D5EC}"/>
              </a:ext>
            </a:extLst>
          </p:cNvPr>
          <p:cNvSpPr/>
          <p:nvPr/>
        </p:nvSpPr>
        <p:spPr>
          <a:xfrm>
            <a:off x="5008588" y="4281636"/>
            <a:ext cx="3620839" cy="309265"/>
          </a:xfrm>
          <a:prstGeom prst="rect">
            <a:avLst/>
          </a:prstGeom>
          <a:noFill/>
          <a:ln/>
        </p:spPr>
        <p:txBody>
          <a:bodyPr wrap="square" lIns="0" tIns="0" rIns="0" bIns="0" rtlCol="0" anchor="t"/>
          <a:lstStyle/>
          <a:p>
            <a:pPr>
              <a:lnSpc>
                <a:spcPts val="1188"/>
              </a:lnSpc>
            </a:pPr>
            <a:endParaRPr lang="en-US" sz="750" dirty="0"/>
          </a:p>
        </p:txBody>
      </p:sp>
      <p:sp>
        <p:nvSpPr>
          <p:cNvPr id="22" name="Shape 12">
            <a:extLst>
              <a:ext uri="{FF2B5EF4-FFF2-40B4-BE49-F238E27FC236}">
                <a16:creationId xmlns:a16="http://schemas.microsoft.com/office/drawing/2014/main" id="{7847F3B3-D481-3962-CF2E-F0C92CCB1B05}"/>
              </a:ext>
            </a:extLst>
          </p:cNvPr>
          <p:cNvSpPr/>
          <p:nvPr/>
        </p:nvSpPr>
        <p:spPr>
          <a:xfrm>
            <a:off x="418859" y="3709862"/>
            <a:ext cx="4031382" cy="14288"/>
          </a:xfrm>
          <a:prstGeom prst="rect">
            <a:avLst/>
          </a:prstGeom>
          <a:solidFill>
            <a:srgbClr val="4950BC"/>
          </a:solidFill>
          <a:ln/>
        </p:spPr>
        <p:txBody>
          <a:bodyPr/>
          <a:lstStyle/>
          <a:p>
            <a:endParaRPr lang="it-IT"/>
          </a:p>
        </p:txBody>
      </p:sp>
      <p:sp>
        <p:nvSpPr>
          <p:cNvPr id="23" name="Text 11">
            <a:extLst>
              <a:ext uri="{FF2B5EF4-FFF2-40B4-BE49-F238E27FC236}">
                <a16:creationId xmlns:a16="http://schemas.microsoft.com/office/drawing/2014/main" id="{DE6A167A-4354-E2F6-6507-3203A1BD1252}"/>
              </a:ext>
            </a:extLst>
          </p:cNvPr>
          <p:cNvSpPr/>
          <p:nvPr/>
        </p:nvSpPr>
        <p:spPr>
          <a:xfrm>
            <a:off x="410588" y="3537943"/>
            <a:ext cx="96589" cy="120774"/>
          </a:xfrm>
          <a:prstGeom prst="rect">
            <a:avLst/>
          </a:prstGeom>
          <a:noFill/>
          <a:ln/>
        </p:spPr>
        <p:txBody>
          <a:bodyPr wrap="none" lIns="0" tIns="0" rIns="0" bIns="0" rtlCol="0" anchor="t"/>
          <a:lstStyle/>
          <a:p>
            <a:pPr>
              <a:lnSpc>
                <a:spcPts val="1188"/>
              </a:lnSpc>
            </a:pPr>
            <a:r>
              <a:rPr lang="en-US" sz="750" dirty="0">
                <a:solidFill>
                  <a:srgbClr val="272525"/>
                </a:solidFill>
                <a:latin typeface="Inter Light" pitchFamily="34" charset="0"/>
                <a:ea typeface="Inter Light" pitchFamily="34" charset="-122"/>
                <a:cs typeface="Inter Light" pitchFamily="34" charset="-120"/>
              </a:rPr>
              <a:t>05</a:t>
            </a:r>
          </a:p>
          <a:p>
            <a:pPr>
              <a:lnSpc>
                <a:spcPts val="1188"/>
              </a:lnSpc>
            </a:pPr>
            <a:endParaRPr lang="en-US" sz="750" dirty="0"/>
          </a:p>
        </p:txBody>
      </p:sp>
      <p:sp>
        <p:nvSpPr>
          <p:cNvPr id="24" name="Text 14">
            <a:extLst>
              <a:ext uri="{FF2B5EF4-FFF2-40B4-BE49-F238E27FC236}">
                <a16:creationId xmlns:a16="http://schemas.microsoft.com/office/drawing/2014/main" id="{D895CEC9-5E3B-D9B4-2B17-3EA6D9DFC226}"/>
              </a:ext>
            </a:extLst>
          </p:cNvPr>
          <p:cNvSpPr/>
          <p:nvPr/>
        </p:nvSpPr>
        <p:spPr>
          <a:xfrm>
            <a:off x="404378" y="4006304"/>
            <a:ext cx="4031382" cy="309265"/>
          </a:xfrm>
          <a:prstGeom prst="rect">
            <a:avLst/>
          </a:prstGeom>
          <a:noFill/>
          <a:ln/>
        </p:spPr>
        <p:txBody>
          <a:bodyPr wrap="square" lIns="0" tIns="0" rIns="0" bIns="0" rtlCol="0" anchor="t"/>
          <a:lstStyle/>
          <a:p>
            <a:pPr>
              <a:lnSpc>
                <a:spcPts val="1188"/>
              </a:lnSpc>
            </a:pPr>
            <a:endParaRPr lang="en-US" sz="750" dirty="0">
              <a:solidFill>
                <a:srgbClr val="272525"/>
              </a:solidFill>
              <a:latin typeface="Heebo" panose="020B0604020202020204" charset="-79"/>
              <a:ea typeface="Inter" pitchFamily="34" charset="-122"/>
              <a:cs typeface="Heebo" panose="020B0604020202020204" charset="-79"/>
            </a:endParaRPr>
          </a:p>
          <a:p>
            <a:pPr>
              <a:lnSpc>
                <a:spcPts val="1188"/>
              </a:lnSpc>
            </a:pPr>
            <a:endParaRPr lang="en-US" sz="750" dirty="0">
              <a:solidFill>
                <a:srgbClr val="272525"/>
              </a:solidFill>
              <a:latin typeface="Heebo" panose="020B0604020202020204" charset="-79"/>
              <a:ea typeface="Inter" pitchFamily="34" charset="-122"/>
              <a:cs typeface="Heebo" panose="020B0604020202020204" charset="-79"/>
            </a:endParaRPr>
          </a:p>
          <a:p>
            <a:pPr>
              <a:lnSpc>
                <a:spcPts val="1188"/>
              </a:lnSpc>
            </a:pPr>
            <a:endParaRPr lang="en-US" sz="750" dirty="0">
              <a:solidFill>
                <a:srgbClr val="272525"/>
              </a:solidFill>
              <a:latin typeface="Heebo" panose="020B0604020202020204" charset="-79"/>
              <a:ea typeface="Inter" pitchFamily="34" charset="-122"/>
              <a:cs typeface="Heebo" panose="020B0604020202020204" charset="-79"/>
            </a:endParaRPr>
          </a:p>
          <a:p>
            <a:pPr>
              <a:lnSpc>
                <a:spcPts val="1188"/>
              </a:lnSpc>
            </a:pPr>
            <a:endParaRPr lang="en-US" sz="750" dirty="0">
              <a:latin typeface="Heebo" panose="020B0604020202020204" charset="-79"/>
              <a:cs typeface="Heebo" panose="020B0604020202020204" charset="-79"/>
            </a:endParaRPr>
          </a:p>
        </p:txBody>
      </p:sp>
      <p:sp>
        <p:nvSpPr>
          <p:cNvPr id="25" name="Text 13">
            <a:extLst>
              <a:ext uri="{FF2B5EF4-FFF2-40B4-BE49-F238E27FC236}">
                <a16:creationId xmlns:a16="http://schemas.microsoft.com/office/drawing/2014/main" id="{F81A65A1-70CD-05E0-4582-E1BF1F35B242}"/>
              </a:ext>
            </a:extLst>
          </p:cNvPr>
          <p:cNvSpPr/>
          <p:nvPr/>
        </p:nvSpPr>
        <p:spPr>
          <a:xfrm>
            <a:off x="422747" y="3782725"/>
            <a:ext cx="1329408" cy="150912"/>
          </a:xfrm>
          <a:prstGeom prst="rect">
            <a:avLst/>
          </a:prstGeom>
          <a:noFill/>
          <a:ln/>
        </p:spPr>
        <p:txBody>
          <a:bodyPr wrap="none" lIns="0" tIns="0" rIns="0" bIns="0" rtlCol="0" anchor="t"/>
          <a:lstStyle/>
          <a:p>
            <a:pPr>
              <a:lnSpc>
                <a:spcPts val="1188"/>
              </a:lnSpc>
            </a:pPr>
            <a:r>
              <a:rPr lang="en-US" sz="938" b="1" dirty="0" err="1">
                <a:solidFill>
                  <a:srgbClr val="272525"/>
                </a:solidFill>
                <a:latin typeface="Heebo" panose="020B0604020202020204" charset="-79"/>
                <a:ea typeface="Inter Bold" pitchFamily="34" charset="-122"/>
                <a:cs typeface="Heebo" panose="020B0604020202020204" charset="-79"/>
              </a:rPr>
              <a:t>Valutazione</a:t>
            </a:r>
            <a:r>
              <a:rPr lang="en-US" sz="938" b="1" dirty="0">
                <a:solidFill>
                  <a:srgbClr val="272525"/>
                </a:solidFill>
                <a:latin typeface="Heebo" panose="020B0604020202020204" charset="-79"/>
                <a:ea typeface="Inter Bold" pitchFamily="34" charset="-122"/>
                <a:cs typeface="Heebo" panose="020B0604020202020204" charset="-79"/>
              </a:rPr>
              <a:t> del </a:t>
            </a:r>
            <a:r>
              <a:rPr lang="en-US" sz="938" b="1" dirty="0" err="1">
                <a:solidFill>
                  <a:srgbClr val="272525"/>
                </a:solidFill>
                <a:latin typeface="Heebo" panose="020B0604020202020204" charset="-79"/>
                <a:ea typeface="Inter Bold" pitchFamily="34" charset="-122"/>
                <a:cs typeface="Heebo" panose="020B0604020202020204" charset="-79"/>
              </a:rPr>
              <a:t>rischio</a:t>
            </a:r>
            <a:r>
              <a:rPr lang="en-US" sz="938" b="1" dirty="0">
                <a:solidFill>
                  <a:srgbClr val="272525"/>
                </a:solidFill>
                <a:latin typeface="Heebo" panose="020B0604020202020204" charset="-79"/>
                <a:ea typeface="Inter Bold" pitchFamily="34" charset="-122"/>
                <a:cs typeface="Heebo" panose="020B0604020202020204" charset="-79"/>
              </a:rPr>
              <a:t> </a:t>
            </a:r>
          </a:p>
        </p:txBody>
      </p:sp>
      <p:sp>
        <p:nvSpPr>
          <p:cNvPr id="27" name="CasellaDiTesto 26">
            <a:extLst>
              <a:ext uri="{FF2B5EF4-FFF2-40B4-BE49-F238E27FC236}">
                <a16:creationId xmlns:a16="http://schemas.microsoft.com/office/drawing/2014/main" id="{8C2E988E-F062-7523-4F92-78949DADC5A9}"/>
              </a:ext>
            </a:extLst>
          </p:cNvPr>
          <p:cNvSpPr txBox="1"/>
          <p:nvPr/>
        </p:nvSpPr>
        <p:spPr>
          <a:xfrm>
            <a:off x="301286" y="1819938"/>
            <a:ext cx="4299282" cy="215444"/>
          </a:xfrm>
          <a:prstGeom prst="rect">
            <a:avLst/>
          </a:prstGeom>
          <a:noFill/>
        </p:spPr>
        <p:txBody>
          <a:bodyPr wrap="square">
            <a:spAutoFit/>
          </a:bodyPr>
          <a:lstStyle/>
          <a:p>
            <a:r>
              <a:rPr lang="it-IT" sz="800" dirty="0">
                <a:latin typeface="Heebo" pitchFamily="2" charset="-79"/>
                <a:cs typeface="Heebo" pitchFamily="2" charset="-79"/>
              </a:rPr>
              <a:t>Prevedere la costituzione del Gruppo di lavoro con il referente dell’IA. </a:t>
            </a:r>
          </a:p>
        </p:txBody>
      </p:sp>
      <p:sp>
        <p:nvSpPr>
          <p:cNvPr id="29" name="CasellaDiTesto 28">
            <a:extLst>
              <a:ext uri="{FF2B5EF4-FFF2-40B4-BE49-F238E27FC236}">
                <a16:creationId xmlns:a16="http://schemas.microsoft.com/office/drawing/2014/main" id="{DBE09AB8-0A05-F2C4-FB80-B90F456C985F}"/>
              </a:ext>
            </a:extLst>
          </p:cNvPr>
          <p:cNvSpPr txBox="1"/>
          <p:nvPr/>
        </p:nvSpPr>
        <p:spPr>
          <a:xfrm>
            <a:off x="306275" y="3067742"/>
            <a:ext cx="4572000" cy="236668"/>
          </a:xfrm>
          <a:prstGeom prst="rect">
            <a:avLst/>
          </a:prstGeom>
          <a:noFill/>
        </p:spPr>
        <p:txBody>
          <a:bodyPr wrap="square">
            <a:spAutoFit/>
          </a:bodyPr>
          <a:lstStyle/>
          <a:p>
            <a:r>
              <a:rPr lang="it-IT" sz="938" b="1" dirty="0">
                <a:latin typeface="Heebo" panose="020B0604020202020204" charset="-79"/>
                <a:cs typeface="Heebo" panose="020B0604020202020204" charset="-79"/>
              </a:rPr>
              <a:t>Alfabetizzazione (AI </a:t>
            </a:r>
            <a:r>
              <a:rPr lang="it-IT" sz="938" b="1" dirty="0" err="1">
                <a:latin typeface="Heebo" panose="020B0604020202020204" charset="-79"/>
                <a:cs typeface="Heebo" panose="020B0604020202020204" charset="-79"/>
              </a:rPr>
              <a:t>Literacy</a:t>
            </a:r>
            <a:r>
              <a:rPr lang="it-IT" sz="938" b="1" dirty="0">
                <a:latin typeface="Heebo" panose="020B0604020202020204" charset="-79"/>
                <a:cs typeface="Heebo" panose="020B0604020202020204" charset="-79"/>
              </a:rPr>
              <a:t>)</a:t>
            </a:r>
          </a:p>
        </p:txBody>
      </p:sp>
      <p:sp>
        <p:nvSpPr>
          <p:cNvPr id="31" name="CasellaDiTesto 30">
            <a:extLst>
              <a:ext uri="{FF2B5EF4-FFF2-40B4-BE49-F238E27FC236}">
                <a16:creationId xmlns:a16="http://schemas.microsoft.com/office/drawing/2014/main" id="{ED56DB0B-5ABF-6332-F4E8-50BE7D87FDC8}"/>
              </a:ext>
            </a:extLst>
          </p:cNvPr>
          <p:cNvSpPr txBox="1"/>
          <p:nvPr/>
        </p:nvSpPr>
        <p:spPr>
          <a:xfrm>
            <a:off x="306275" y="3899784"/>
            <a:ext cx="4357545" cy="230832"/>
          </a:xfrm>
          <a:prstGeom prst="rect">
            <a:avLst/>
          </a:prstGeom>
          <a:noFill/>
        </p:spPr>
        <p:txBody>
          <a:bodyPr wrap="square">
            <a:spAutoFit/>
          </a:bodyPr>
          <a:lstStyle/>
          <a:p>
            <a:r>
              <a:rPr lang="it-IT" sz="900" b="0" i="0" dirty="0">
                <a:solidFill>
                  <a:srgbClr val="0A0A0A"/>
                </a:solidFill>
                <a:effectLst/>
                <a:latin typeface="Heebo" pitchFamily="2" charset="-79"/>
                <a:cs typeface="Heebo" pitchFamily="2" charset="-79"/>
              </a:rPr>
              <a:t>Verificare e classificare tutti i software o le piattaforme con IA utilizzati a scuola. </a:t>
            </a:r>
            <a:endParaRPr lang="it-IT" sz="900" dirty="0">
              <a:latin typeface="Heebo" pitchFamily="2" charset="-79"/>
              <a:cs typeface="Heebo" pitchFamily="2" charset="-79"/>
            </a:endParaRPr>
          </a:p>
        </p:txBody>
      </p:sp>
      <p:sp>
        <p:nvSpPr>
          <p:cNvPr id="32" name="Shape 4">
            <a:extLst>
              <a:ext uri="{FF2B5EF4-FFF2-40B4-BE49-F238E27FC236}">
                <a16:creationId xmlns:a16="http://schemas.microsoft.com/office/drawing/2014/main" id="{E48AE3C4-58DF-C736-F22D-FC5DC42193F6}"/>
              </a:ext>
            </a:extLst>
          </p:cNvPr>
          <p:cNvSpPr/>
          <p:nvPr/>
        </p:nvSpPr>
        <p:spPr>
          <a:xfrm>
            <a:off x="404378" y="983263"/>
            <a:ext cx="4031382" cy="14288"/>
          </a:xfrm>
          <a:prstGeom prst="rect">
            <a:avLst/>
          </a:prstGeom>
          <a:solidFill>
            <a:srgbClr val="4950BC"/>
          </a:solidFill>
          <a:ln/>
        </p:spPr>
        <p:txBody>
          <a:bodyPr/>
          <a:lstStyle/>
          <a:p>
            <a:endParaRPr lang="it-IT"/>
          </a:p>
        </p:txBody>
      </p:sp>
      <p:pic>
        <p:nvPicPr>
          <p:cNvPr id="34" name="Immagine 33">
            <a:extLst>
              <a:ext uri="{FF2B5EF4-FFF2-40B4-BE49-F238E27FC236}">
                <a16:creationId xmlns:a16="http://schemas.microsoft.com/office/drawing/2014/main" id="{C6468DB7-E1AF-3848-3E55-58BC356BC72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78275" y="982698"/>
            <a:ext cx="3742095" cy="2891208"/>
          </a:xfrm>
          <a:prstGeom prst="rect">
            <a:avLst/>
          </a:prstGeom>
        </p:spPr>
      </p:pic>
    </p:spTree>
    <p:extLst>
      <p:ext uri="{BB962C8B-B14F-4D97-AF65-F5344CB8AC3E}">
        <p14:creationId xmlns:p14="http://schemas.microsoft.com/office/powerpoint/2010/main" val="1792597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7623" y="335012"/>
            <a:ext cx="2706588" cy="224954"/>
          </a:xfrm>
          <a:prstGeom prst="rect">
            <a:avLst/>
          </a:prstGeom>
          <a:noFill/>
          <a:ln/>
        </p:spPr>
        <p:txBody>
          <a:bodyPr wrap="none" lIns="0" tIns="0" rIns="0" bIns="0" rtlCol="0" anchor="t"/>
          <a:lstStyle/>
          <a:p>
            <a:pPr marL="0" indent="0" algn="l">
              <a:lnSpc>
                <a:spcPts val="1750"/>
              </a:lnSpc>
              <a:buNone/>
            </a:pPr>
            <a:r>
              <a:rPr lang="en-US" sz="1400" dirty="0">
                <a:solidFill>
                  <a:srgbClr val="152D47"/>
                </a:solidFill>
                <a:latin typeface="Crimson Pro Semi Bold" pitchFamily="34" charset="0"/>
                <a:ea typeface="Crimson Pro Semi Bold" pitchFamily="34" charset="-122"/>
                <a:cs typeface="Crimson Pro Semi Bold" pitchFamily="34" charset="-120"/>
              </a:rPr>
              <a:t>Il Filtro di Conformità per </a:t>
            </a:r>
            <a:r>
              <a:rPr lang="en-US" sz="1400" dirty="0" err="1">
                <a:solidFill>
                  <a:srgbClr val="152D47"/>
                </a:solidFill>
                <a:latin typeface="Crimson Pro Semi Bold" pitchFamily="34" charset="0"/>
                <a:ea typeface="Crimson Pro Semi Bold" pitchFamily="34" charset="-122"/>
                <a:cs typeface="Crimson Pro Semi Bold" pitchFamily="34" charset="-120"/>
              </a:rPr>
              <a:t>gli</a:t>
            </a:r>
            <a:r>
              <a:rPr lang="en-US" sz="1400" dirty="0">
                <a:solidFill>
                  <a:srgbClr val="152D47"/>
                </a:solidFill>
                <a:latin typeface="Crimson Pro Semi Bold" pitchFamily="34" charset="0"/>
                <a:ea typeface="Crimson Pro Semi Bold" pitchFamily="34" charset="-122"/>
                <a:cs typeface="Crimson Pro Semi Bold" pitchFamily="34" charset="-120"/>
              </a:rPr>
              <a:t> </a:t>
            </a:r>
            <a:r>
              <a:rPr lang="en-US" sz="1400" dirty="0" err="1">
                <a:solidFill>
                  <a:srgbClr val="152D47"/>
                </a:solidFill>
                <a:latin typeface="Crimson Pro Semi Bold" pitchFamily="34" charset="0"/>
                <a:ea typeface="Crimson Pro Semi Bold" pitchFamily="34" charset="-122"/>
                <a:cs typeface="Crimson Pro Semi Bold" pitchFamily="34" charset="-120"/>
              </a:rPr>
              <a:t>Applicativi</a:t>
            </a:r>
            <a:endParaRPr lang="en-US" sz="1400" dirty="0"/>
          </a:p>
        </p:txBody>
      </p:sp>
      <p:pic>
        <p:nvPicPr>
          <p:cNvPr id="3" name="Image 0" descr="preencoded.png"/>
          <p:cNvPicPr>
            <a:picLocks noChangeAspect="1"/>
          </p:cNvPicPr>
          <p:nvPr/>
        </p:nvPicPr>
        <p:blipFill>
          <a:blip r:embed="rId3"/>
          <a:stretch>
            <a:fillRect/>
          </a:stretch>
        </p:blipFill>
        <p:spPr>
          <a:xfrm>
            <a:off x="387623" y="638138"/>
            <a:ext cx="5039320" cy="2812628"/>
          </a:xfrm>
          <a:prstGeom prst="rect">
            <a:avLst/>
          </a:prstGeom>
          <a:ln>
            <a:solidFill>
              <a:schemeClr val="bg1"/>
            </a:solidFill>
          </a:ln>
        </p:spPr>
      </p:pic>
      <p:pic>
        <p:nvPicPr>
          <p:cNvPr id="4" name="Image 1" descr="preencoded.png"/>
          <p:cNvPicPr>
            <a:picLocks noChangeAspect="1"/>
          </p:cNvPicPr>
          <p:nvPr/>
        </p:nvPicPr>
        <p:blipFill>
          <a:blip r:embed="rId4"/>
          <a:stretch>
            <a:fillRect/>
          </a:stretch>
        </p:blipFill>
        <p:spPr>
          <a:xfrm>
            <a:off x="387623" y="3486745"/>
            <a:ext cx="4184377" cy="287908"/>
          </a:xfrm>
          <a:prstGeom prst="rect">
            <a:avLst/>
          </a:prstGeom>
        </p:spPr>
      </p:pic>
      <p:sp>
        <p:nvSpPr>
          <p:cNvPr id="5" name="Text 1"/>
          <p:cNvSpPr/>
          <p:nvPr/>
        </p:nvSpPr>
        <p:spPr>
          <a:xfrm>
            <a:off x="459581" y="3811191"/>
            <a:ext cx="969690" cy="112440"/>
          </a:xfrm>
          <a:prstGeom prst="rect">
            <a:avLst/>
          </a:prstGeom>
          <a:noFill/>
          <a:ln/>
        </p:spPr>
        <p:txBody>
          <a:bodyPr wrap="none" lIns="0" tIns="0" rIns="0" bIns="0" rtlCol="0" anchor="t"/>
          <a:lstStyle/>
          <a:p>
            <a:pPr marL="0" indent="0" algn="l">
              <a:lnSpc>
                <a:spcPts val="850"/>
              </a:lnSpc>
              <a:buNone/>
            </a:pPr>
            <a:r>
              <a:rPr lang="en-US" sz="900" dirty="0">
                <a:solidFill>
                  <a:srgbClr val="4C4C4D"/>
                </a:solidFill>
                <a:latin typeface="Crimson Pro Semi Bold" pitchFamily="34" charset="0"/>
                <a:ea typeface="Crimson Pro Semi Bold" pitchFamily="34" charset="-122"/>
                <a:cs typeface="Crimson Pro Semi Bold" pitchFamily="34" charset="-120"/>
              </a:rPr>
              <a:t>Certificazioni di Sicurezza</a:t>
            </a:r>
            <a:endParaRPr lang="en-US" sz="900" dirty="0"/>
          </a:p>
        </p:txBody>
      </p:sp>
      <p:sp>
        <p:nvSpPr>
          <p:cNvPr id="6" name="Text 2"/>
          <p:cNvSpPr/>
          <p:nvPr/>
        </p:nvSpPr>
        <p:spPr>
          <a:xfrm>
            <a:off x="459581" y="3945508"/>
            <a:ext cx="4040460" cy="86767"/>
          </a:xfrm>
          <a:prstGeom prst="rect">
            <a:avLst/>
          </a:prstGeom>
          <a:noFill/>
          <a:ln/>
        </p:spPr>
        <p:txBody>
          <a:bodyPr wrap="none" lIns="0" tIns="0" rIns="0" bIns="0" rtlCol="0" anchor="t"/>
          <a:lstStyle/>
          <a:p>
            <a:pPr marL="0" indent="0" algn="l">
              <a:lnSpc>
                <a:spcPts val="650"/>
              </a:lnSpc>
              <a:buNone/>
            </a:pPr>
            <a:r>
              <a:rPr lang="en-US" sz="700" dirty="0">
                <a:solidFill>
                  <a:srgbClr val="4C4C4D"/>
                </a:solidFill>
                <a:latin typeface="Heebo" pitchFamily="34" charset="0"/>
                <a:ea typeface="Heebo" pitchFamily="34" charset="-122"/>
                <a:cs typeface="Heebo" pitchFamily="34" charset="-120"/>
              </a:rPr>
              <a:t>Requisito obbligatorio: </a:t>
            </a:r>
            <a:r>
              <a:rPr lang="en-US" sz="700" b="1" dirty="0">
                <a:solidFill>
                  <a:srgbClr val="4C4C4D"/>
                </a:solidFill>
                <a:latin typeface="Heebo" pitchFamily="34" charset="0"/>
                <a:ea typeface="Heebo" pitchFamily="34" charset="-122"/>
                <a:cs typeface="Heebo" pitchFamily="34" charset="-120"/>
              </a:rPr>
              <a:t>ISO/IEC 27001</a:t>
            </a:r>
            <a:r>
              <a:rPr lang="en-US" sz="700" dirty="0">
                <a:solidFill>
                  <a:srgbClr val="4C4C4D"/>
                </a:solidFill>
                <a:latin typeface="Heebo" pitchFamily="34" charset="0"/>
                <a:ea typeface="Heebo" pitchFamily="34" charset="-122"/>
                <a:cs typeface="Heebo" pitchFamily="34" charset="-120"/>
              </a:rPr>
              <a:t>, qualificazione AgID per SaaS. Standard internazionali riconosciuti.</a:t>
            </a:r>
            <a:endParaRPr lang="en-US" sz="700" dirty="0"/>
          </a:p>
        </p:txBody>
      </p:sp>
      <p:pic>
        <p:nvPicPr>
          <p:cNvPr id="7" name="Image 2" descr="preencoded.png"/>
          <p:cNvPicPr>
            <a:picLocks noChangeAspect="1"/>
          </p:cNvPicPr>
          <p:nvPr/>
        </p:nvPicPr>
        <p:blipFill>
          <a:blip r:embed="rId5"/>
          <a:stretch>
            <a:fillRect/>
          </a:stretch>
        </p:blipFill>
        <p:spPr>
          <a:xfrm>
            <a:off x="4572000" y="3486745"/>
            <a:ext cx="4184377" cy="287908"/>
          </a:xfrm>
          <a:prstGeom prst="rect">
            <a:avLst/>
          </a:prstGeom>
        </p:spPr>
      </p:pic>
      <p:sp>
        <p:nvSpPr>
          <p:cNvPr id="8" name="Text 3"/>
          <p:cNvSpPr/>
          <p:nvPr/>
        </p:nvSpPr>
        <p:spPr>
          <a:xfrm>
            <a:off x="4643958" y="3811191"/>
            <a:ext cx="899889" cy="112440"/>
          </a:xfrm>
          <a:prstGeom prst="rect">
            <a:avLst/>
          </a:prstGeom>
          <a:noFill/>
          <a:ln/>
        </p:spPr>
        <p:txBody>
          <a:bodyPr wrap="none" lIns="0" tIns="0" rIns="0" bIns="0" rtlCol="0" anchor="t"/>
          <a:lstStyle/>
          <a:p>
            <a:pPr marL="0" indent="0" algn="l">
              <a:lnSpc>
                <a:spcPts val="850"/>
              </a:lnSpc>
              <a:buNone/>
            </a:pPr>
            <a:r>
              <a:rPr lang="en-US" sz="900" dirty="0">
                <a:solidFill>
                  <a:srgbClr val="4C4C4D"/>
                </a:solidFill>
                <a:latin typeface="Crimson Pro Semi Bold" pitchFamily="34" charset="0"/>
                <a:ea typeface="Crimson Pro Semi Bold" pitchFamily="34" charset="-122"/>
                <a:cs typeface="Crimson Pro Semi Bold" pitchFamily="34" charset="-120"/>
              </a:rPr>
              <a:t>Regolamento UE AI Act</a:t>
            </a:r>
            <a:endParaRPr lang="en-US" sz="900" dirty="0"/>
          </a:p>
        </p:txBody>
      </p:sp>
      <p:sp>
        <p:nvSpPr>
          <p:cNvPr id="9" name="Text 4"/>
          <p:cNvSpPr/>
          <p:nvPr/>
        </p:nvSpPr>
        <p:spPr>
          <a:xfrm>
            <a:off x="4643958" y="3945508"/>
            <a:ext cx="4040460" cy="86767"/>
          </a:xfrm>
          <a:prstGeom prst="rect">
            <a:avLst/>
          </a:prstGeom>
          <a:noFill/>
          <a:ln/>
        </p:spPr>
        <p:txBody>
          <a:bodyPr wrap="none" lIns="0" tIns="0" rIns="0" bIns="0" rtlCol="0" anchor="t"/>
          <a:lstStyle/>
          <a:p>
            <a:pPr marL="0" indent="0" algn="l">
              <a:lnSpc>
                <a:spcPts val="650"/>
              </a:lnSpc>
              <a:buNone/>
            </a:pPr>
            <a:r>
              <a:rPr lang="en-US" sz="700" dirty="0">
                <a:solidFill>
                  <a:srgbClr val="4C4C4D"/>
                </a:solidFill>
                <a:latin typeface="Heebo" pitchFamily="34" charset="0"/>
                <a:ea typeface="Heebo" pitchFamily="34" charset="-122"/>
                <a:cs typeface="Heebo" pitchFamily="34" charset="-120"/>
              </a:rPr>
              <a:t>Il </a:t>
            </a:r>
            <a:r>
              <a:rPr lang="en-US" sz="700" dirty="0" err="1">
                <a:solidFill>
                  <a:srgbClr val="4C4C4D"/>
                </a:solidFill>
                <a:latin typeface="Heebo" pitchFamily="34" charset="0"/>
                <a:ea typeface="Heebo" pitchFamily="34" charset="-122"/>
                <a:cs typeface="Heebo" pitchFamily="34" charset="-120"/>
              </a:rPr>
              <a:t>produttore</a:t>
            </a:r>
            <a:r>
              <a:rPr lang="en-US" sz="700" dirty="0">
                <a:solidFill>
                  <a:srgbClr val="4C4C4D"/>
                </a:solidFill>
                <a:latin typeface="Heebo" pitchFamily="34" charset="0"/>
                <a:ea typeface="Heebo" pitchFamily="34" charset="-122"/>
                <a:cs typeface="Heebo" pitchFamily="34" charset="-120"/>
              </a:rPr>
              <a:t> deve presentare </a:t>
            </a:r>
            <a:r>
              <a:rPr lang="en-US" sz="700" b="1" dirty="0">
                <a:solidFill>
                  <a:srgbClr val="4C4C4D"/>
                </a:solidFill>
                <a:latin typeface="Heebo" pitchFamily="34" charset="0"/>
                <a:ea typeface="Heebo" pitchFamily="34" charset="-122"/>
                <a:cs typeface="Heebo" pitchFamily="34" charset="-120"/>
              </a:rPr>
              <a:t>Dichiarazione di Conformità (Art. 47)</a:t>
            </a:r>
            <a:r>
              <a:rPr lang="en-US" sz="700" dirty="0">
                <a:solidFill>
                  <a:srgbClr val="4C4C4D"/>
                </a:solidFill>
                <a:latin typeface="Heebo" pitchFamily="34" charset="0"/>
                <a:ea typeface="Heebo" pitchFamily="34" charset="-122"/>
                <a:cs typeface="Heebo" pitchFamily="34" charset="-120"/>
              </a:rPr>
              <a:t> e rispettare le norme armonizzate europee.</a:t>
            </a:r>
            <a:endParaRPr lang="en-US" sz="700" dirty="0"/>
          </a:p>
        </p:txBody>
      </p:sp>
      <p:pic>
        <p:nvPicPr>
          <p:cNvPr id="10" name="Image 3" descr="preencoded.png"/>
          <p:cNvPicPr>
            <a:picLocks noChangeAspect="1"/>
          </p:cNvPicPr>
          <p:nvPr/>
        </p:nvPicPr>
        <p:blipFill>
          <a:blip r:embed="rId6"/>
          <a:stretch>
            <a:fillRect/>
          </a:stretch>
        </p:blipFill>
        <p:spPr>
          <a:xfrm>
            <a:off x="387623" y="4104233"/>
            <a:ext cx="4184377" cy="287908"/>
          </a:xfrm>
          <a:prstGeom prst="rect">
            <a:avLst/>
          </a:prstGeom>
        </p:spPr>
      </p:pic>
      <p:sp>
        <p:nvSpPr>
          <p:cNvPr id="11" name="Text 5"/>
          <p:cNvSpPr/>
          <p:nvPr/>
        </p:nvSpPr>
        <p:spPr>
          <a:xfrm>
            <a:off x="459581" y="4428679"/>
            <a:ext cx="1247849" cy="112440"/>
          </a:xfrm>
          <a:prstGeom prst="rect">
            <a:avLst/>
          </a:prstGeom>
          <a:noFill/>
          <a:ln/>
        </p:spPr>
        <p:txBody>
          <a:bodyPr wrap="none" lIns="0" tIns="0" rIns="0" bIns="0" rtlCol="0" anchor="t"/>
          <a:lstStyle/>
          <a:p>
            <a:pPr marL="0" indent="0" algn="l">
              <a:lnSpc>
                <a:spcPts val="850"/>
              </a:lnSpc>
              <a:buNone/>
            </a:pPr>
            <a:r>
              <a:rPr lang="en-US" sz="900" dirty="0">
                <a:solidFill>
                  <a:srgbClr val="4C4C4D"/>
                </a:solidFill>
                <a:latin typeface="Crimson Pro Semi Bold" pitchFamily="34" charset="0"/>
                <a:ea typeface="Crimson Pro Semi Bold" pitchFamily="34" charset="-122"/>
                <a:cs typeface="Crimson Pro Semi Bold" pitchFamily="34" charset="-120"/>
              </a:rPr>
              <a:t>Protezione Addestramento (LLM)</a:t>
            </a:r>
            <a:endParaRPr lang="en-US" sz="900" dirty="0"/>
          </a:p>
        </p:txBody>
      </p:sp>
      <p:sp>
        <p:nvSpPr>
          <p:cNvPr id="12" name="Text 6"/>
          <p:cNvSpPr/>
          <p:nvPr/>
        </p:nvSpPr>
        <p:spPr>
          <a:xfrm>
            <a:off x="459581" y="4562996"/>
            <a:ext cx="4040460" cy="173534"/>
          </a:xfrm>
          <a:prstGeom prst="rect">
            <a:avLst/>
          </a:prstGeom>
          <a:noFill/>
          <a:ln/>
        </p:spPr>
        <p:txBody>
          <a:bodyPr wrap="square" lIns="0" tIns="0" rIns="0" bIns="0" rtlCol="0" anchor="t"/>
          <a:lstStyle/>
          <a:p>
            <a:pPr marL="0" indent="0" algn="l">
              <a:lnSpc>
                <a:spcPts val="650"/>
              </a:lnSpc>
              <a:buNone/>
            </a:pPr>
            <a:r>
              <a:rPr lang="en-US" sz="700" dirty="0">
                <a:solidFill>
                  <a:srgbClr val="4C4C4D"/>
                </a:solidFill>
                <a:latin typeface="Heebo" pitchFamily="34" charset="0"/>
                <a:ea typeface="Heebo" pitchFamily="34" charset="-122"/>
                <a:cs typeface="Heebo" pitchFamily="34" charset="-120"/>
              </a:rPr>
              <a:t>Blocco assoluto per piattaforme che utilizzano dati e prompt degli studenti per addestrare propri modelli. </a:t>
            </a:r>
            <a:r>
              <a:rPr lang="en-US" sz="700" b="1" dirty="0">
                <a:solidFill>
                  <a:srgbClr val="4C4C4D"/>
                </a:solidFill>
                <a:latin typeface="Heebo" pitchFamily="34" charset="0"/>
                <a:ea typeface="Heebo" pitchFamily="34" charset="-122"/>
                <a:cs typeface="Heebo" pitchFamily="34" charset="-120"/>
              </a:rPr>
              <a:t>Nessuna profilazione ammessa.</a:t>
            </a:r>
            <a:endParaRPr lang="en-US" sz="700" dirty="0"/>
          </a:p>
        </p:txBody>
      </p:sp>
      <p:pic>
        <p:nvPicPr>
          <p:cNvPr id="13" name="Image 4" descr="preencoded.png"/>
          <p:cNvPicPr>
            <a:picLocks noChangeAspect="1"/>
          </p:cNvPicPr>
          <p:nvPr/>
        </p:nvPicPr>
        <p:blipFill>
          <a:blip r:embed="rId7"/>
          <a:stretch>
            <a:fillRect/>
          </a:stretch>
        </p:blipFill>
        <p:spPr>
          <a:xfrm>
            <a:off x="4572000" y="4104233"/>
            <a:ext cx="4184377" cy="287908"/>
          </a:xfrm>
          <a:prstGeom prst="rect">
            <a:avLst/>
          </a:prstGeom>
        </p:spPr>
      </p:pic>
      <p:sp>
        <p:nvSpPr>
          <p:cNvPr id="14" name="Text 7"/>
          <p:cNvSpPr/>
          <p:nvPr/>
        </p:nvSpPr>
        <p:spPr>
          <a:xfrm>
            <a:off x="4643958" y="4428679"/>
            <a:ext cx="899889" cy="112440"/>
          </a:xfrm>
          <a:prstGeom prst="rect">
            <a:avLst/>
          </a:prstGeom>
          <a:noFill/>
          <a:ln/>
        </p:spPr>
        <p:txBody>
          <a:bodyPr wrap="none" lIns="0" tIns="0" rIns="0" bIns="0" rtlCol="0" anchor="t"/>
          <a:lstStyle/>
          <a:p>
            <a:pPr marL="0" indent="0" algn="l">
              <a:lnSpc>
                <a:spcPts val="850"/>
              </a:lnSpc>
              <a:buNone/>
            </a:pPr>
            <a:r>
              <a:rPr lang="en-US" sz="900" dirty="0">
                <a:solidFill>
                  <a:srgbClr val="4C4C4D"/>
                </a:solidFill>
                <a:latin typeface="Crimson Pro Semi Bold" pitchFamily="34" charset="0"/>
                <a:ea typeface="Crimson Pro Semi Bold" pitchFamily="34" charset="-122"/>
                <a:cs typeface="Crimson Pro Semi Bold" pitchFamily="34" charset="-120"/>
              </a:rPr>
              <a:t>Accesso alla Scuola</a:t>
            </a:r>
            <a:endParaRPr lang="en-US" sz="900" dirty="0"/>
          </a:p>
        </p:txBody>
      </p:sp>
      <p:sp>
        <p:nvSpPr>
          <p:cNvPr id="15" name="Text 8"/>
          <p:cNvSpPr/>
          <p:nvPr/>
        </p:nvSpPr>
        <p:spPr>
          <a:xfrm>
            <a:off x="4643958" y="4562996"/>
            <a:ext cx="4040460" cy="86767"/>
          </a:xfrm>
          <a:prstGeom prst="rect">
            <a:avLst/>
          </a:prstGeom>
          <a:noFill/>
          <a:ln/>
        </p:spPr>
        <p:txBody>
          <a:bodyPr wrap="none" lIns="0" tIns="0" rIns="0" bIns="0" rtlCol="0" anchor="t"/>
          <a:lstStyle/>
          <a:p>
            <a:pPr marL="0" indent="0" algn="l">
              <a:lnSpc>
                <a:spcPts val="650"/>
              </a:lnSpc>
              <a:buNone/>
            </a:pPr>
            <a:r>
              <a:rPr lang="en-US" sz="700" dirty="0">
                <a:solidFill>
                  <a:srgbClr val="4C4C4D"/>
                </a:solidFill>
                <a:latin typeface="Heebo" pitchFamily="34" charset="0"/>
                <a:ea typeface="Heebo" pitchFamily="34" charset="-122"/>
                <a:cs typeface="Heebo" pitchFamily="34" charset="-120"/>
              </a:rPr>
              <a:t>Solo </a:t>
            </a:r>
            <a:r>
              <a:rPr lang="en-US" sz="700" dirty="0" err="1">
                <a:solidFill>
                  <a:srgbClr val="4C4C4D"/>
                </a:solidFill>
                <a:latin typeface="Heebo" pitchFamily="34" charset="0"/>
                <a:ea typeface="Heebo" pitchFamily="34" charset="-122"/>
                <a:cs typeface="Heebo" pitchFamily="34" charset="-120"/>
              </a:rPr>
              <a:t>i</a:t>
            </a:r>
            <a:r>
              <a:rPr lang="en-US" sz="700" dirty="0">
                <a:solidFill>
                  <a:srgbClr val="4C4C4D"/>
                </a:solidFill>
                <a:latin typeface="Heebo" pitchFamily="34" charset="0"/>
                <a:ea typeface="Heebo" pitchFamily="34" charset="-122"/>
                <a:cs typeface="Heebo" pitchFamily="34" charset="-120"/>
              </a:rPr>
              <a:t> </a:t>
            </a:r>
            <a:r>
              <a:rPr lang="en-US" sz="700" dirty="0" err="1">
                <a:solidFill>
                  <a:srgbClr val="4C4C4D"/>
                </a:solidFill>
                <a:latin typeface="Heebo" pitchFamily="34" charset="0"/>
                <a:ea typeface="Heebo" pitchFamily="34" charset="-122"/>
                <a:cs typeface="Heebo" pitchFamily="34" charset="-120"/>
              </a:rPr>
              <a:t>produttore</a:t>
            </a:r>
            <a:r>
              <a:rPr lang="en-US" sz="700" dirty="0">
                <a:solidFill>
                  <a:srgbClr val="4C4C4D"/>
                </a:solidFill>
                <a:latin typeface="Heebo" pitchFamily="34" charset="0"/>
                <a:ea typeface="Heebo" pitchFamily="34" charset="-122"/>
                <a:cs typeface="Heebo" pitchFamily="34" charset="-120"/>
              </a:rPr>
              <a:t> che superano ogni filtro ottengono l'accesso all'ecosistema scolastico certificato.</a:t>
            </a:r>
            <a:endParaRPr lang="en-US" sz="700" dirty="0"/>
          </a:p>
        </p:txBody>
      </p:sp>
      <p:sp>
        <p:nvSpPr>
          <p:cNvPr id="16" name="Rettangolo con angoli arrotondati 15">
            <a:extLst>
              <a:ext uri="{FF2B5EF4-FFF2-40B4-BE49-F238E27FC236}">
                <a16:creationId xmlns:a16="http://schemas.microsoft.com/office/drawing/2014/main" id="{464E8A95-9243-C4AF-E461-94FA8BC75FB3}"/>
              </a:ext>
            </a:extLst>
          </p:cNvPr>
          <p:cNvSpPr/>
          <p:nvPr/>
        </p:nvSpPr>
        <p:spPr>
          <a:xfrm>
            <a:off x="2833992" y="804153"/>
            <a:ext cx="1861224" cy="22495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it-IT" b="1" dirty="0">
                <a:solidFill>
                  <a:schemeClr val="accent1">
                    <a:lumMod val="50000"/>
                  </a:schemeClr>
                </a:solidFill>
              </a:rPr>
              <a:t>gli applicativi</a:t>
            </a:r>
          </a:p>
        </p:txBody>
      </p:sp>
      <p:sp>
        <p:nvSpPr>
          <p:cNvPr id="17" name="Rettangolo con angoli arrotondati 16">
            <a:extLst>
              <a:ext uri="{FF2B5EF4-FFF2-40B4-BE49-F238E27FC236}">
                <a16:creationId xmlns:a16="http://schemas.microsoft.com/office/drawing/2014/main" id="{AABE8A08-39FD-B804-AF14-FC2B20A8BA0F}"/>
              </a:ext>
            </a:extLst>
          </p:cNvPr>
          <p:cNvSpPr/>
          <p:nvPr/>
        </p:nvSpPr>
        <p:spPr>
          <a:xfrm>
            <a:off x="603115" y="1029107"/>
            <a:ext cx="1499150" cy="22495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pic>
        <p:nvPicPr>
          <p:cNvPr id="19" name="Immagine 18">
            <a:extLst>
              <a:ext uri="{FF2B5EF4-FFF2-40B4-BE49-F238E27FC236}">
                <a16:creationId xmlns:a16="http://schemas.microsoft.com/office/drawing/2014/main" id="{100CEBB6-8C7C-4AE5-999B-E0B8AEE79240}"/>
              </a:ext>
            </a:extLst>
          </p:cNvPr>
          <p:cNvPicPr>
            <a:picLocks noChangeAspect="1"/>
          </p:cNvPicPr>
          <p:nvPr/>
        </p:nvPicPr>
        <p:blipFill>
          <a:blip r:embed="rId8"/>
          <a:stretch>
            <a:fillRect/>
          </a:stretch>
        </p:blipFill>
        <p:spPr>
          <a:xfrm>
            <a:off x="7455511" y="62840"/>
            <a:ext cx="1218962" cy="4307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35F328-AA58-4ACB-9AE1-0187EDAB5558}"/>
              </a:ext>
            </a:extLst>
          </p:cNvPr>
          <p:cNvPicPr>
            <a:picLocks noChangeAspect="1"/>
          </p:cNvPicPr>
          <p:nvPr/>
        </p:nvPicPr>
        <p:blipFill>
          <a:blip r:embed="rId2"/>
          <a:stretch>
            <a:fillRect/>
          </a:stretch>
        </p:blipFill>
        <p:spPr>
          <a:xfrm>
            <a:off x="50191" y="947210"/>
            <a:ext cx="9144000" cy="3915996"/>
          </a:xfrm>
          <a:prstGeom prst="rect">
            <a:avLst/>
          </a:prstGeom>
        </p:spPr>
      </p:pic>
      <p:sp>
        <p:nvSpPr>
          <p:cNvPr id="4" name="CasellaDiTesto 3">
            <a:extLst>
              <a:ext uri="{FF2B5EF4-FFF2-40B4-BE49-F238E27FC236}">
                <a16:creationId xmlns:a16="http://schemas.microsoft.com/office/drawing/2014/main" id="{FA09178B-F2A6-43D6-AE12-130D48E6C9F1}"/>
              </a:ext>
            </a:extLst>
          </p:cNvPr>
          <p:cNvSpPr txBox="1"/>
          <p:nvPr/>
        </p:nvSpPr>
        <p:spPr>
          <a:xfrm>
            <a:off x="533400" y="316523"/>
            <a:ext cx="6676292" cy="369332"/>
          </a:xfrm>
          <a:prstGeom prst="rect">
            <a:avLst/>
          </a:prstGeom>
          <a:noFill/>
        </p:spPr>
        <p:txBody>
          <a:bodyPr wrap="square" rtlCol="0">
            <a:spAutoFit/>
          </a:bodyPr>
          <a:lstStyle/>
          <a:p>
            <a:r>
              <a:rPr lang="it-IT" dirty="0"/>
              <a:t>RICAPITOLIAMO LA DOCUMENTAZIONE</a:t>
            </a:r>
          </a:p>
        </p:txBody>
      </p:sp>
      <p:sp>
        <p:nvSpPr>
          <p:cNvPr id="8" name="Freccia a destra 7">
            <a:extLst>
              <a:ext uri="{FF2B5EF4-FFF2-40B4-BE49-F238E27FC236}">
                <a16:creationId xmlns:a16="http://schemas.microsoft.com/office/drawing/2014/main" id="{BDC39EC4-77F5-4850-92E0-14FAB99CF2BC}"/>
              </a:ext>
            </a:extLst>
          </p:cNvPr>
          <p:cNvSpPr/>
          <p:nvPr/>
        </p:nvSpPr>
        <p:spPr>
          <a:xfrm>
            <a:off x="1351393" y="3120184"/>
            <a:ext cx="480646" cy="8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973C298F-C614-4240-9EC4-48535876C7FD}"/>
              </a:ext>
            </a:extLst>
          </p:cNvPr>
          <p:cNvSpPr/>
          <p:nvPr/>
        </p:nvSpPr>
        <p:spPr>
          <a:xfrm>
            <a:off x="1351393" y="2817285"/>
            <a:ext cx="480646" cy="8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FE75BC4B-D40B-41A8-8382-FC525A70815E}"/>
              </a:ext>
            </a:extLst>
          </p:cNvPr>
          <p:cNvSpPr/>
          <p:nvPr/>
        </p:nvSpPr>
        <p:spPr>
          <a:xfrm>
            <a:off x="1351393" y="3429107"/>
            <a:ext cx="480646" cy="8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E67B13CE-763B-41A1-A935-E934C0E0215B}"/>
              </a:ext>
            </a:extLst>
          </p:cNvPr>
          <p:cNvSpPr/>
          <p:nvPr/>
        </p:nvSpPr>
        <p:spPr>
          <a:xfrm>
            <a:off x="1351393" y="2527788"/>
            <a:ext cx="480646" cy="8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Freccia a destra 1">
            <a:extLst>
              <a:ext uri="{FF2B5EF4-FFF2-40B4-BE49-F238E27FC236}">
                <a16:creationId xmlns:a16="http://schemas.microsoft.com/office/drawing/2014/main" id="{5F411E84-9677-4FFC-BEAD-0A50C0028725}"/>
              </a:ext>
            </a:extLst>
          </p:cNvPr>
          <p:cNvSpPr/>
          <p:nvPr/>
        </p:nvSpPr>
        <p:spPr>
          <a:xfrm flipH="1">
            <a:off x="4063802" y="3979281"/>
            <a:ext cx="508197" cy="1052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628FEAE9-F038-4CCE-AF81-01ABE860DC38}"/>
              </a:ext>
            </a:extLst>
          </p:cNvPr>
          <p:cNvSpPr/>
          <p:nvPr/>
        </p:nvSpPr>
        <p:spPr>
          <a:xfrm flipH="1">
            <a:off x="4063803" y="4424245"/>
            <a:ext cx="508197" cy="1052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30703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95747" y="602550"/>
            <a:ext cx="4722764" cy="841697"/>
          </a:xfrm>
          <a:prstGeom prst="rect">
            <a:avLst/>
          </a:prstGeom>
          <a:noFill/>
          <a:ln/>
        </p:spPr>
        <p:txBody>
          <a:bodyPr wrap="none" lIns="0" tIns="0" rIns="0" bIns="0" rtlCol="0" anchor="t"/>
          <a:lstStyle/>
          <a:p>
            <a:pPr marL="0" marR="0" lvl="0" indent="0" algn="l" defTabSz="914400" rtl="0" eaLnBrk="1" fontAlgn="auto" latinLnBrk="0" hangingPunct="1">
              <a:lnSpc>
                <a:spcPts val="662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I </a:t>
            </a:r>
            <a:r>
              <a:rPr kumimoji="0" lang="en-US" sz="20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nostri</a:t>
            </a:r>
            <a:r>
              <a:rPr kumimoji="0" lang="en-US" sz="20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Servizi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3"/>
          <p:cNvSpPr/>
          <p:nvPr/>
        </p:nvSpPr>
        <p:spPr>
          <a:xfrm>
            <a:off x="495747" y="1501734"/>
            <a:ext cx="4722764" cy="1743770"/>
          </a:xfrm>
          <a:prstGeom prst="roundRect">
            <a:avLst>
              <a:gd name="adj" fmla="val 2636"/>
            </a:avLst>
          </a:prstGeom>
          <a:solidFill>
            <a:srgbClr val="E9ECF2"/>
          </a:solidFill>
          <a:ln/>
        </p:spPr>
        <p:txBody>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Per la compliance  Privacy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specifica</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a:t>
            </a:r>
          </a:p>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per le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scuole</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incluso</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la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parte</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di </a:t>
            </a:r>
          </a:p>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INTRODUZIONE  dell’ IA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nella</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didattica</a:t>
            </a:r>
            <a:r>
              <a:rPr kumimoji="0" lang="en-US" sz="1600" b="0" i="0" u="none" strike="noStrike" kern="1200" cap="none" spc="0" normalizeH="0" baseline="0" noProof="0" dirty="0">
                <a:ln>
                  <a:noFill/>
                </a:ln>
                <a:solidFill>
                  <a:srgbClr val="3257B8"/>
                </a:solidFill>
                <a:effectLst/>
                <a:uLnTx/>
                <a:uFillTx/>
                <a:latin typeface="Roboto Slab" pitchFamily="34" charset="0"/>
                <a:ea typeface="Roboto Slab" pitchFamily="34" charset="-122"/>
                <a:cs typeface="Roboto Slab" pitchFamily="34" charset="-120"/>
              </a:rPr>
              <a:t> e </a:t>
            </a:r>
            <a:r>
              <a:rPr kumimoji="0" lang="en-US" sz="1600" b="0" i="0" u="none" strike="noStrike" kern="1200" cap="none" spc="0" normalizeH="0" baseline="0" noProof="0" dirty="0" err="1">
                <a:ln>
                  <a:noFill/>
                </a:ln>
                <a:solidFill>
                  <a:srgbClr val="3257B8"/>
                </a:solidFill>
                <a:effectLst/>
                <a:uLnTx/>
                <a:uFillTx/>
                <a:latin typeface="Roboto Slab" pitchFamily="34" charset="0"/>
                <a:ea typeface="Roboto Slab" pitchFamily="34" charset="-122"/>
                <a:cs typeface="Roboto Slab" pitchFamily="34" charset="-120"/>
              </a:rPr>
              <a:t>operatività</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651458" y="2039075"/>
            <a:ext cx="1683470" cy="210369"/>
          </a:xfrm>
          <a:prstGeom prst="rect">
            <a:avLst/>
          </a:prstGeom>
          <a:noFill/>
          <a:ln/>
        </p:spPr>
        <p:txBody>
          <a:bodyPr wrap="none" lIns="0" tIns="0" rIns="0" bIns="0" rtlCol="0" anchor="t"/>
          <a:lstStyle/>
          <a:p>
            <a:pPr marL="0" marR="0" lvl="0" indent="0" algn="l" defTabSz="914400" rtl="0" eaLnBrk="1" fontAlgn="auto" latinLnBrk="0" hangingPunct="1">
              <a:lnSpc>
                <a:spcPts val="1656"/>
              </a:lnSpc>
              <a:spcBef>
                <a:spcPts val="0"/>
              </a:spcBef>
              <a:spcAft>
                <a:spcPts val="0"/>
              </a:spcAft>
              <a:buClrTx/>
              <a:buSzTx/>
              <a:buFontTx/>
              <a:buNone/>
              <a:tabLst/>
              <a:defRPr/>
            </a:pPr>
            <a:endParaRPr kumimoji="0" lang="en-US" sz="13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6"/>
          <p:cNvSpPr/>
          <p:nvPr/>
        </p:nvSpPr>
        <p:spPr>
          <a:xfrm>
            <a:off x="496119" y="3132894"/>
            <a:ext cx="4722764" cy="1407278"/>
          </a:xfrm>
          <a:prstGeom prst="roundRect">
            <a:avLst>
              <a:gd name="adj" fmla="val 2069"/>
            </a:avLst>
          </a:prstGeom>
          <a:solidFill>
            <a:srgbClr val="E9ECF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651458" y="3273486"/>
            <a:ext cx="1683470" cy="210369"/>
          </a:xfrm>
          <a:prstGeom prst="rect">
            <a:avLst/>
          </a:prstGeom>
          <a:noFill/>
          <a:ln/>
        </p:spPr>
        <p:txBody>
          <a:bodyPr wrap="none" lIns="0" tIns="0" rIns="0" bIns="0" rtlCol="0" anchor="t"/>
          <a:lstStyle/>
          <a:p>
            <a:pPr marL="0" marR="0" lvl="0" indent="0" algn="l" defTabSz="914400" rtl="0" eaLnBrk="1" fontAlgn="auto" latinLnBrk="0" hangingPunct="1">
              <a:lnSpc>
                <a:spcPts val="1656"/>
              </a:lnSpc>
              <a:spcBef>
                <a:spcPts val="0"/>
              </a:spcBef>
              <a:spcAft>
                <a:spcPts val="0"/>
              </a:spcAft>
              <a:buClrTx/>
              <a:buSzTx/>
              <a:buFontTx/>
              <a:buNone/>
              <a:tabLst/>
              <a:defRPr/>
            </a:pPr>
            <a:r>
              <a:rPr kumimoji="0" lang="en-US" sz="1313" b="0" i="0" u="none" strike="noStrike" kern="1200" cap="none" spc="0" normalizeH="0" baseline="0" noProof="0" dirty="0">
                <a:ln>
                  <a:noFill/>
                </a:ln>
                <a:solidFill>
                  <a:srgbClr val="15213F"/>
                </a:solidFill>
                <a:effectLst/>
                <a:uLnTx/>
                <a:uFillTx/>
                <a:latin typeface="Roboto Slab" pitchFamily="34" charset="0"/>
                <a:ea typeface="Roboto Slab" pitchFamily="34" charset="-122"/>
                <a:cs typeface="Roboto Slab" pitchFamily="34" charset="-120"/>
              </a:rPr>
              <a:t>Sedi di </a:t>
            </a:r>
            <a:r>
              <a:rPr kumimoji="0" lang="en-US" sz="1313" b="0" i="0" u="none" strike="noStrike" kern="1200" cap="none" spc="0" normalizeH="0" baseline="0" noProof="0" dirty="0" err="1">
                <a:ln>
                  <a:noFill/>
                </a:ln>
                <a:solidFill>
                  <a:srgbClr val="15213F"/>
                </a:solidFill>
                <a:effectLst/>
                <a:uLnTx/>
                <a:uFillTx/>
                <a:latin typeface="Roboto Slab" pitchFamily="34" charset="0"/>
                <a:ea typeface="Roboto Slab" pitchFamily="34" charset="-122"/>
                <a:cs typeface="Roboto Slab" pitchFamily="34" charset="-120"/>
              </a:rPr>
              <a:t>Oxfirm</a:t>
            </a:r>
            <a:r>
              <a:rPr kumimoji="0" lang="en-US" sz="1313" b="0" i="0" u="none" strike="noStrike" kern="1200" cap="none" spc="0" normalizeH="0" baseline="0" noProof="0" dirty="0">
                <a:ln>
                  <a:noFill/>
                </a:ln>
                <a:solidFill>
                  <a:srgbClr val="15213F"/>
                </a:solidFill>
                <a:effectLst/>
                <a:uLnTx/>
                <a:uFillTx/>
                <a:latin typeface="Roboto Slab" pitchFamily="34" charset="0"/>
                <a:ea typeface="Roboto Slab" pitchFamily="34" charset="-122"/>
                <a:cs typeface="Roboto Slab" pitchFamily="34" charset="-120"/>
              </a:rPr>
              <a:t> </a:t>
            </a:r>
            <a:r>
              <a:rPr kumimoji="0" lang="en-US" sz="1313" b="0" i="0" u="none" strike="noStrike" kern="1200" cap="none" spc="0" normalizeH="0" baseline="0" noProof="0" dirty="0" err="1">
                <a:ln>
                  <a:noFill/>
                </a:ln>
                <a:solidFill>
                  <a:srgbClr val="15213F"/>
                </a:solidFill>
                <a:effectLst/>
                <a:uLnTx/>
                <a:uFillTx/>
                <a:latin typeface="Roboto Slab" pitchFamily="34" charset="0"/>
                <a:ea typeface="Roboto Slab" pitchFamily="34" charset="-122"/>
                <a:cs typeface="Roboto Slab" pitchFamily="34" charset="-120"/>
              </a:rPr>
              <a:t>srl</a:t>
            </a:r>
            <a:endParaRPr kumimoji="0" lang="en-US" sz="13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651458" y="3511837"/>
            <a:ext cx="4567053" cy="1045697"/>
          </a:xfrm>
          <a:prstGeom prst="rect">
            <a:avLst/>
          </a:prstGeom>
          <a:noFill/>
          <a:ln/>
        </p:spPr>
        <p:txBody>
          <a:bodyPr wrap="square" lIns="0" tIns="0" rIns="0" bIns="0" rtlCol="0" anchor="t"/>
          <a:lstStyle/>
          <a:p>
            <a:pPr marL="0" marR="0" lvl="0" indent="0" algn="l" defTabSz="914400" rtl="0" eaLnBrk="1" fontAlgn="auto" latinLnBrk="0" hangingPunct="1">
              <a:lnSpc>
                <a:spcPts val="1625"/>
              </a:lnSpc>
              <a:spcBef>
                <a:spcPts val="0"/>
              </a:spcBef>
              <a:spcAft>
                <a:spcPts val="0"/>
              </a:spcAft>
              <a:buClrTx/>
              <a:buSzTx/>
              <a:buFontTx/>
              <a:buNone/>
              <a:tabLst/>
              <a:defRPr/>
            </a:pPr>
            <a:r>
              <a:rPr kumimoji="0" lang="en-US" sz="1031" b="0"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Viale Antonio </a:t>
            </a:r>
            <a:r>
              <a:rPr kumimoji="0" lang="en-US" sz="1031" b="0" i="0" u="none" strike="noStrike" kern="1200" cap="none" spc="0" normalizeH="0" baseline="0" noProof="0" dirty="0" err="1">
                <a:ln>
                  <a:noFill/>
                </a:ln>
                <a:solidFill>
                  <a:srgbClr val="15213F"/>
                </a:solidFill>
                <a:effectLst/>
                <a:uLnTx/>
                <a:uFillTx/>
                <a:latin typeface="Roboto" pitchFamily="34" charset="0"/>
                <a:ea typeface="Roboto" pitchFamily="34" charset="-122"/>
                <a:cs typeface="Roboto" pitchFamily="34" charset="-120"/>
              </a:rPr>
              <a:t>Ciamarra</a:t>
            </a:r>
            <a:r>
              <a:rPr kumimoji="0" lang="en-US" sz="1031" b="0"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 259 – 00173 ROMA (RM) </a:t>
            </a:r>
          </a:p>
          <a:p>
            <a:pPr marL="0" marR="0" lvl="0" indent="0" algn="l" defTabSz="914400" rtl="0" eaLnBrk="1" fontAlgn="auto" latinLnBrk="0" hangingPunct="1">
              <a:lnSpc>
                <a:spcPts val="1625"/>
              </a:lnSpc>
              <a:spcBef>
                <a:spcPts val="0"/>
              </a:spcBef>
              <a:spcAft>
                <a:spcPts val="0"/>
              </a:spcAft>
              <a:buClrTx/>
              <a:buSzTx/>
              <a:buFontTx/>
              <a:buNone/>
              <a:tabLst/>
              <a:defRPr/>
            </a:pPr>
            <a:r>
              <a:rPr kumimoji="0" lang="en-US" sz="1031" b="0"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Tel. 06.86356274</a:t>
            </a:r>
          </a:p>
          <a:p>
            <a:pPr marL="0" marR="0" lvl="0" indent="0" algn="l" defTabSz="914400" rtl="0" eaLnBrk="1" fontAlgn="auto" latinLnBrk="0" hangingPunct="1">
              <a:lnSpc>
                <a:spcPts val="1625"/>
              </a:lnSpc>
              <a:spcBef>
                <a:spcPts val="0"/>
              </a:spcBef>
              <a:spcAft>
                <a:spcPts val="0"/>
              </a:spcAft>
              <a:buClrTx/>
              <a:buSzTx/>
              <a:buFontTx/>
              <a:buNone/>
              <a:tabLst/>
              <a:defRPr/>
            </a:pPr>
            <a:r>
              <a:rPr kumimoji="0" lang="en-US" sz="1031" b="1"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 </a:t>
            </a:r>
            <a:r>
              <a:rPr kumimoji="0" lang="en-US" sz="1031" b="0"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Piazza Giovanni XXIII, 18 – 81027 San Felice a Cancello (CE)</a:t>
            </a:r>
          </a:p>
          <a:p>
            <a:pPr marL="0" marR="0" lvl="0" indent="0" algn="l" defTabSz="914400" rtl="0" eaLnBrk="1" fontAlgn="auto" latinLnBrk="0" hangingPunct="1">
              <a:lnSpc>
                <a:spcPts val="1625"/>
              </a:lnSpc>
              <a:spcBef>
                <a:spcPts val="0"/>
              </a:spcBef>
              <a:spcAft>
                <a:spcPts val="0"/>
              </a:spcAft>
              <a:buClrTx/>
              <a:buSzTx/>
              <a:buFontTx/>
              <a:buNone/>
              <a:tabLst/>
              <a:defRPr/>
            </a:pPr>
            <a:r>
              <a:rPr kumimoji="0" lang="en-US" sz="1031" b="0" i="0" u="none" strike="noStrike" kern="1200" cap="none" spc="0" normalizeH="0" baseline="0" noProof="0" dirty="0">
                <a:ln>
                  <a:noFill/>
                </a:ln>
                <a:solidFill>
                  <a:srgbClr val="15213F"/>
                </a:solidFill>
                <a:effectLst/>
                <a:uLnTx/>
                <a:uFillTx/>
                <a:latin typeface="Roboto" pitchFamily="34" charset="0"/>
                <a:ea typeface="Roboto" pitchFamily="34" charset="-122"/>
                <a:cs typeface="Roboto" pitchFamily="34" charset="-120"/>
              </a:rPr>
              <a:t>Tel. 0823 754996</a:t>
            </a:r>
          </a:p>
          <a:p>
            <a:pPr marL="0" marR="0" lvl="0" indent="0" algn="l" defTabSz="914400" rtl="0" eaLnBrk="1" fontAlgn="auto" latinLnBrk="0" hangingPunct="1">
              <a:lnSpc>
                <a:spcPts val="1625"/>
              </a:lnSpc>
              <a:spcBef>
                <a:spcPts val="0"/>
              </a:spcBef>
              <a:spcAft>
                <a:spcPts val="0"/>
              </a:spcAft>
              <a:buClrTx/>
              <a:buSzTx/>
              <a:buFontTx/>
              <a:buNone/>
              <a:tabLst/>
              <a:defRPr/>
            </a:pPr>
            <a:endParaRPr kumimoji="0" lang="en-US" sz="103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magine 11">
            <a:extLst>
              <a:ext uri="{FF2B5EF4-FFF2-40B4-BE49-F238E27FC236}">
                <a16:creationId xmlns:a16="http://schemas.microsoft.com/office/drawing/2014/main" id="{593132AC-D2E2-3AD1-3E67-48F3DAB5F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405" y="276841"/>
            <a:ext cx="2284258" cy="809568"/>
          </a:xfrm>
          <a:prstGeom prst="rect">
            <a:avLst/>
          </a:prstGeom>
        </p:spPr>
      </p:pic>
      <p:sp>
        <p:nvSpPr>
          <p:cNvPr id="13" name="CasellaDiTesto 12">
            <a:extLst>
              <a:ext uri="{FF2B5EF4-FFF2-40B4-BE49-F238E27FC236}">
                <a16:creationId xmlns:a16="http://schemas.microsoft.com/office/drawing/2014/main" id="{42C1CDF9-D79A-4CE5-235A-D16A9E640FF8}"/>
              </a:ext>
            </a:extLst>
          </p:cNvPr>
          <p:cNvSpPr txBox="1"/>
          <p:nvPr/>
        </p:nvSpPr>
        <p:spPr>
          <a:xfrm>
            <a:off x="5373850" y="1444247"/>
            <a:ext cx="3614875" cy="2862322"/>
          </a:xfrm>
          <a:prstGeom prst="rect">
            <a:avLst/>
          </a:prstGeom>
          <a:noFill/>
        </p:spPr>
        <p:txBody>
          <a:bodyPr wrap="square">
            <a:spAutoFit/>
          </a:bodyPr>
          <a:lstStyle/>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Supporto e consulenza in qualità di DPO</a:t>
            </a:r>
            <a:endParaRPr kumimoji="0" lang="it-IT" sz="1200" b="0" i="0" u="none" strike="noStrike" kern="1200" cap="none" spc="0" normalizeH="0" baseline="0" noProof="0" dirty="0">
              <a:ln>
                <a:noFill/>
              </a:ln>
              <a:solidFill>
                <a:srgbClr val="333333"/>
              </a:solidFill>
              <a:effectLst/>
              <a:uLnTx/>
              <a:uFillTx/>
              <a:latin typeface="-apple-system"/>
              <a:ea typeface="+mn-ea"/>
              <a:cs typeface="+mn-cs"/>
            </a:endParaRP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Gestione documentale sempre aggiornata </a:t>
            </a: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Audit anche in presenza </a:t>
            </a: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Costante aggiornamento normativo e pratico </a:t>
            </a:r>
            <a:endParaRPr kumimoji="0" lang="it-IT" sz="1200" b="0" i="0" u="none" strike="noStrike" kern="1200" cap="none" spc="0" normalizeH="0" baseline="0" noProof="0" dirty="0">
              <a:ln>
                <a:noFill/>
              </a:ln>
              <a:solidFill>
                <a:srgbClr val="333333"/>
              </a:solidFill>
              <a:effectLst/>
              <a:uLnTx/>
              <a:uFillTx/>
              <a:latin typeface="-apple-system"/>
              <a:ea typeface="+mn-ea"/>
              <a:cs typeface="+mn-cs"/>
            </a:endParaRP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Supporto costante </a:t>
            </a: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Formazione </a:t>
            </a: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Regolamenti </a:t>
            </a:r>
          </a:p>
          <a:p>
            <a:pPr marL="180975" marR="0" lvl="0" indent="-180975"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Verifiche tecniche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hlinkClick r:id="rId4"/>
              </a:rPr>
              <a:t> WWW.OXFIRM.IT</a:t>
            </a:r>
            <a:r>
              <a:rPr kumimoji="0" lang="it-IT" sz="1800" b="0" i="0" u="none" strike="noStrike" kern="1200" cap="none" spc="0" normalizeH="0" baseline="0" noProof="0" dirty="0">
                <a:ln>
                  <a:noFill/>
                </a:ln>
                <a:solidFill>
                  <a:srgbClr val="00214C"/>
                </a:solidFill>
                <a:effectLst/>
                <a:uLnTx/>
                <a:uFillTx/>
                <a:latin typeface="Open Sans" panose="020B0606030504020204" pitchFamily="34" charset="0"/>
                <a:ea typeface="+mn-ea"/>
                <a:cs typeface="+mn-cs"/>
              </a:rPr>
              <a:t> </a:t>
            </a:r>
            <a:endParaRPr kumimoji="0" lang="it-IT" sz="1800" b="0" i="0" u="none" strike="noStrike" kern="1200" cap="none" spc="0" normalizeH="0" baseline="0" noProof="0" dirty="0">
              <a:ln>
                <a:noFill/>
              </a:ln>
              <a:solidFill>
                <a:srgbClr val="333333"/>
              </a:solidFill>
              <a:effectLst/>
              <a:uLnTx/>
              <a:uFillTx/>
              <a:latin typeface="-apple-system"/>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96181" y="672926"/>
            <a:ext cx="1142897" cy="242739"/>
          </a:xfrm>
          <a:prstGeom prst="roundRect">
            <a:avLst>
              <a:gd name="adj" fmla="val 6132"/>
            </a:avLst>
          </a:prstGeom>
          <a:noFill/>
          <a:ln w="6350">
            <a:solidFill>
              <a:srgbClr val="3257B8"/>
            </a:solidFill>
            <a:prstDash val="solid"/>
          </a:ln>
        </p:spPr>
        <p:txBody>
          <a:bodyPr/>
          <a:lstStyle/>
          <a:p>
            <a:endParaRPr lang="it-IT"/>
          </a:p>
        </p:txBody>
      </p:sp>
      <p:sp>
        <p:nvSpPr>
          <p:cNvPr id="3" name="Text 1"/>
          <p:cNvSpPr/>
          <p:nvPr/>
        </p:nvSpPr>
        <p:spPr>
          <a:xfrm>
            <a:off x="575356" y="714897"/>
            <a:ext cx="1441736" cy="158800"/>
          </a:xfrm>
          <a:prstGeom prst="rect">
            <a:avLst/>
          </a:prstGeom>
          <a:noFill/>
          <a:ln/>
        </p:spPr>
        <p:txBody>
          <a:bodyPr wrap="none" lIns="0" tIns="0" rIns="0" bIns="0" rtlCol="0" anchor="t"/>
          <a:lstStyle/>
          <a:p>
            <a:pPr>
              <a:lnSpc>
                <a:spcPct val="133000"/>
              </a:lnSpc>
            </a:pPr>
            <a:r>
              <a:rPr lang="en-US" sz="750" dirty="0">
                <a:solidFill>
                  <a:srgbClr val="3257B8"/>
                </a:solidFill>
                <a:latin typeface="Roboto" pitchFamily="34" charset="0"/>
                <a:ea typeface="Roboto" pitchFamily="34" charset="-122"/>
                <a:cs typeface="Roboto" pitchFamily="34" charset="-120"/>
              </a:rPr>
              <a:t>OBBLIGHI NORMATIVI</a:t>
            </a:r>
            <a:endParaRPr lang="en-US" sz="750" dirty="0"/>
          </a:p>
        </p:txBody>
      </p:sp>
      <p:sp>
        <p:nvSpPr>
          <p:cNvPr id="4" name="Text 2"/>
          <p:cNvSpPr/>
          <p:nvPr/>
        </p:nvSpPr>
        <p:spPr>
          <a:xfrm>
            <a:off x="496181" y="965225"/>
            <a:ext cx="5512902" cy="387548"/>
          </a:xfrm>
          <a:prstGeom prst="rect">
            <a:avLst/>
          </a:prstGeom>
          <a:noFill/>
          <a:ln/>
        </p:spPr>
        <p:txBody>
          <a:bodyPr wrap="none" lIns="0" tIns="0" rIns="0" bIns="0" rtlCol="0" anchor="t"/>
          <a:lstStyle/>
          <a:p>
            <a:pPr>
              <a:lnSpc>
                <a:spcPct val="104000"/>
              </a:lnSpc>
            </a:pPr>
            <a:r>
              <a:rPr lang="en-US" sz="2438" dirty="0">
                <a:solidFill>
                  <a:srgbClr val="3257B8"/>
                </a:solidFill>
                <a:latin typeface="Roboto Slab" pitchFamily="34" charset="0"/>
                <a:ea typeface="Roboto Slab" pitchFamily="34" charset="-122"/>
                <a:cs typeface="Roboto Slab" pitchFamily="34" charset="-120"/>
              </a:rPr>
              <a:t>La Dichiarazione di Conformità UE</a:t>
            </a:r>
            <a:endParaRPr lang="en-US" sz="2438" dirty="0"/>
          </a:p>
        </p:txBody>
      </p:sp>
      <p:sp>
        <p:nvSpPr>
          <p:cNvPr id="5" name="Text 3"/>
          <p:cNvSpPr/>
          <p:nvPr/>
        </p:nvSpPr>
        <p:spPr>
          <a:xfrm>
            <a:off x="496181" y="1538809"/>
            <a:ext cx="8151410" cy="595387"/>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Ogni fornitore di un sistema IA ad alto rischio è tenuto a redigere e conservare una </a:t>
            </a:r>
            <a:r>
              <a:rPr lang="en-US" sz="975" b="1" dirty="0">
                <a:solidFill>
                  <a:srgbClr val="15213F"/>
                </a:solidFill>
                <a:latin typeface="Roboto" pitchFamily="34" charset="0"/>
                <a:ea typeface="Roboto" pitchFamily="34" charset="-122"/>
                <a:cs typeface="Roboto" pitchFamily="34" charset="-120"/>
              </a:rPr>
              <a:t>Dichiarazione di Conformità UE</a:t>
            </a:r>
            <a:r>
              <a:rPr lang="en-US" sz="975" dirty="0">
                <a:solidFill>
                  <a:srgbClr val="15213F"/>
                </a:solidFill>
                <a:latin typeface="Roboto" pitchFamily="34" charset="0"/>
                <a:ea typeface="Roboto" pitchFamily="34" charset="-122"/>
                <a:cs typeface="Roboto" pitchFamily="34" charset="-120"/>
              </a:rPr>
              <a:t>. Questo documento attesta formalmente il rispetto di tutti i requisiti e delle limitazioni imposte dall'AI Act, rappresentando una garanzia fondamentale per le istituzioni scolastiche che adottano tali tecnologie.</a:t>
            </a:r>
            <a:endParaRPr lang="en-US" sz="975" dirty="0"/>
          </a:p>
        </p:txBody>
      </p:sp>
      <p:sp>
        <p:nvSpPr>
          <p:cNvPr id="6" name="Shape 4"/>
          <p:cNvSpPr/>
          <p:nvPr/>
        </p:nvSpPr>
        <p:spPr>
          <a:xfrm>
            <a:off x="406886" y="2273722"/>
            <a:ext cx="4525676" cy="2196778"/>
          </a:xfrm>
          <a:prstGeom prst="roundRect">
            <a:avLst>
              <a:gd name="adj" fmla="val 847"/>
            </a:avLst>
          </a:prstGeom>
          <a:solidFill>
            <a:srgbClr val="3257B8"/>
          </a:solidFill>
          <a:ln/>
        </p:spPr>
        <p:txBody>
          <a:bodyPr/>
          <a:lstStyle/>
          <a:p>
            <a:endParaRPr lang="it-IT"/>
          </a:p>
        </p:txBody>
      </p:sp>
      <p:sp>
        <p:nvSpPr>
          <p:cNvPr id="7" name="Text 5"/>
          <p:cNvSpPr/>
          <p:nvPr/>
        </p:nvSpPr>
        <p:spPr>
          <a:xfrm>
            <a:off x="530857" y="2397696"/>
            <a:ext cx="2685686" cy="193849"/>
          </a:xfrm>
          <a:prstGeom prst="rect">
            <a:avLst/>
          </a:prstGeom>
          <a:noFill/>
          <a:ln/>
        </p:spPr>
        <p:txBody>
          <a:bodyPr wrap="none" lIns="0" tIns="0" rIns="0" bIns="0" rtlCol="0" anchor="t"/>
          <a:lstStyle/>
          <a:p>
            <a:pPr>
              <a:lnSpc>
                <a:spcPct val="104000"/>
              </a:lnSpc>
            </a:pPr>
            <a:r>
              <a:rPr lang="en-US" sz="1200" dirty="0">
                <a:solidFill>
                  <a:srgbClr val="FFFFFF"/>
                </a:solidFill>
                <a:latin typeface="Roboto Slab" pitchFamily="34" charset="0"/>
                <a:ea typeface="Roboto Slab" pitchFamily="34" charset="-122"/>
                <a:cs typeface="Roboto Slab" pitchFamily="34" charset="-120"/>
              </a:rPr>
              <a:t>Cosa contiene la dichiarazione</a:t>
            </a:r>
            <a:endParaRPr lang="en-US" sz="1200" dirty="0"/>
          </a:p>
        </p:txBody>
      </p:sp>
      <p:sp>
        <p:nvSpPr>
          <p:cNvPr id="8" name="Text 6"/>
          <p:cNvSpPr/>
          <p:nvPr/>
        </p:nvSpPr>
        <p:spPr>
          <a:xfrm>
            <a:off x="530857" y="2715519"/>
            <a:ext cx="4277735" cy="923999"/>
          </a:xfrm>
          <a:prstGeom prst="rect">
            <a:avLst/>
          </a:prstGeom>
          <a:noFill/>
          <a:ln/>
        </p:spPr>
        <p:txBody>
          <a:bodyPr wrap="square" lIns="0" tIns="0" rIns="0" bIns="0" rtlCol="0" anchor="t">
            <a:normAutofit/>
          </a:bodyPr>
          <a:lstStyle/>
          <a:p>
            <a:pPr marL="257175" indent="-257175">
              <a:lnSpc>
                <a:spcPct val="133000"/>
              </a:lnSpc>
              <a:buSzPct val="100000"/>
              <a:buChar char="•"/>
            </a:pPr>
            <a:r>
              <a:rPr lang="en-US" sz="975" dirty="0">
                <a:solidFill>
                  <a:srgbClr val="FFFFFF"/>
                </a:solidFill>
                <a:latin typeface="Roboto" pitchFamily="34" charset="0"/>
                <a:ea typeface="Roboto" pitchFamily="34" charset="-122"/>
                <a:cs typeface="Roboto" pitchFamily="34" charset="-120"/>
              </a:rPr>
              <a:t>Identificazione del sistema IA e del fornitore</a:t>
            </a:r>
            <a:endParaRPr lang="en-US" sz="975" dirty="0"/>
          </a:p>
          <a:p>
            <a:pPr marL="257175" indent="-257175">
              <a:lnSpc>
                <a:spcPct val="133000"/>
              </a:lnSpc>
              <a:buSzPct val="100000"/>
              <a:buChar char="•"/>
            </a:pPr>
            <a:r>
              <a:rPr lang="en-US" sz="975" dirty="0">
                <a:solidFill>
                  <a:srgbClr val="FFFFFF"/>
                </a:solidFill>
                <a:latin typeface="Roboto" pitchFamily="34" charset="0"/>
                <a:ea typeface="Roboto" pitchFamily="34" charset="-122"/>
                <a:cs typeface="Roboto" pitchFamily="34" charset="-120"/>
              </a:rPr>
              <a:t>Conferma del rispetto dei requisiti essenziali</a:t>
            </a:r>
            <a:endParaRPr lang="en-US" sz="975" dirty="0"/>
          </a:p>
          <a:p>
            <a:pPr marL="257175" indent="-257175">
              <a:lnSpc>
                <a:spcPct val="133000"/>
              </a:lnSpc>
              <a:buSzPct val="100000"/>
              <a:buChar char="•"/>
            </a:pPr>
            <a:r>
              <a:rPr lang="en-US" sz="975" dirty="0">
                <a:solidFill>
                  <a:srgbClr val="FFFFFF"/>
                </a:solidFill>
                <a:latin typeface="Roboto" pitchFamily="34" charset="0"/>
                <a:ea typeface="Roboto" pitchFamily="34" charset="-122"/>
                <a:cs typeface="Roboto" pitchFamily="34" charset="-120"/>
              </a:rPr>
              <a:t>Riferimento alle norme armonizzate applicate</a:t>
            </a:r>
            <a:endParaRPr lang="en-US" sz="975" dirty="0"/>
          </a:p>
          <a:p>
            <a:pPr marL="257175" indent="-257175">
              <a:lnSpc>
                <a:spcPct val="133000"/>
              </a:lnSpc>
              <a:buSzPct val="100000"/>
              <a:buChar char="•"/>
            </a:pPr>
            <a:r>
              <a:rPr lang="en-US" sz="975" dirty="0">
                <a:solidFill>
                  <a:srgbClr val="FFFFFF"/>
                </a:solidFill>
                <a:latin typeface="Roboto" pitchFamily="34" charset="0"/>
                <a:ea typeface="Roboto" pitchFamily="34" charset="-122"/>
                <a:cs typeface="Roboto" pitchFamily="34" charset="-120"/>
              </a:rPr>
              <a:t>Data e firma del responsabile legale</a:t>
            </a:r>
            <a:endParaRPr lang="en-US" sz="975" dirty="0"/>
          </a:p>
        </p:txBody>
      </p:sp>
      <p:sp>
        <p:nvSpPr>
          <p:cNvPr id="9" name="Text 7"/>
          <p:cNvSpPr/>
          <p:nvPr/>
        </p:nvSpPr>
        <p:spPr>
          <a:xfrm>
            <a:off x="5150589" y="2397696"/>
            <a:ext cx="2878190" cy="193849"/>
          </a:xfrm>
          <a:prstGeom prst="rect">
            <a:avLst/>
          </a:prstGeom>
          <a:noFill/>
          <a:ln/>
        </p:spPr>
        <p:txBody>
          <a:bodyPr wrap="none" lIns="0" tIns="0" rIns="0" bIns="0" rtlCol="0" anchor="t"/>
          <a:lstStyle/>
          <a:p>
            <a:pPr>
              <a:lnSpc>
                <a:spcPct val="104000"/>
              </a:lnSpc>
            </a:pPr>
            <a:r>
              <a:rPr lang="en-US" sz="1200" dirty="0">
                <a:solidFill>
                  <a:srgbClr val="3257B8"/>
                </a:solidFill>
                <a:latin typeface="Roboto Slab" pitchFamily="34" charset="0"/>
                <a:ea typeface="Roboto Slab" pitchFamily="34" charset="-122"/>
                <a:cs typeface="Roboto Slab" pitchFamily="34" charset="-120"/>
              </a:rPr>
              <a:t>Perché è importante per le scuole</a:t>
            </a:r>
            <a:endParaRPr lang="en-US" sz="1200" dirty="0"/>
          </a:p>
        </p:txBody>
      </p:sp>
      <p:sp>
        <p:nvSpPr>
          <p:cNvPr id="10" name="Text 8"/>
          <p:cNvSpPr/>
          <p:nvPr/>
        </p:nvSpPr>
        <p:spPr>
          <a:xfrm>
            <a:off x="5150590" y="2715518"/>
            <a:ext cx="3501689" cy="793850"/>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La dichiarazione è il documento che la scuola deve richiedere e conservare come prova della conformità del sistema utilizzato. Senza di essa, l'adozione del software potrebbe esporre l'istituto a rischi legali e reputazionali.</a:t>
            </a:r>
            <a:endParaRPr lang="en-US" sz="975" dirty="0"/>
          </a:p>
        </p:txBody>
      </p:sp>
      <p:sp>
        <p:nvSpPr>
          <p:cNvPr id="11" name="Shape 9"/>
          <p:cNvSpPr/>
          <p:nvPr/>
        </p:nvSpPr>
        <p:spPr>
          <a:xfrm>
            <a:off x="5150590" y="3648894"/>
            <a:ext cx="3501689" cy="682079"/>
          </a:xfrm>
          <a:prstGeom prst="roundRect">
            <a:avLst>
              <a:gd name="adj" fmla="val 2728"/>
            </a:avLst>
          </a:prstGeom>
          <a:solidFill>
            <a:srgbClr val="B6D6FC"/>
          </a:solidFill>
          <a:ln/>
        </p:spPr>
        <p:txBody>
          <a:bodyPr/>
          <a:lstStyle/>
          <a:p>
            <a:endParaRPr lang="it-IT"/>
          </a:p>
        </p:txBody>
      </p:sp>
      <p:pic>
        <p:nvPicPr>
          <p:cNvPr id="12" name="Image 0" descr="preencoded.png"/>
          <p:cNvPicPr>
            <a:picLocks noChangeAspect="1"/>
          </p:cNvPicPr>
          <p:nvPr/>
        </p:nvPicPr>
        <p:blipFill>
          <a:blip r:embed="rId3"/>
          <a:stretch>
            <a:fillRect/>
          </a:stretch>
        </p:blipFill>
        <p:spPr>
          <a:xfrm>
            <a:off x="5274561" y="3833440"/>
            <a:ext cx="155000" cy="123974"/>
          </a:xfrm>
          <a:prstGeom prst="rect">
            <a:avLst/>
          </a:prstGeom>
        </p:spPr>
      </p:pic>
      <p:sp>
        <p:nvSpPr>
          <p:cNvPr id="13" name="Text 10"/>
          <p:cNvSpPr/>
          <p:nvPr/>
        </p:nvSpPr>
        <p:spPr>
          <a:xfrm>
            <a:off x="5553532" y="3791472"/>
            <a:ext cx="2974777" cy="396925"/>
          </a:xfrm>
          <a:prstGeom prst="rect">
            <a:avLst/>
          </a:prstGeom>
          <a:noFill/>
          <a:ln/>
        </p:spPr>
        <p:txBody>
          <a:bodyPr wrap="square" lIns="0" tIns="0" rIns="0" bIns="0" rtlCol="0" anchor="t">
            <a:normAutofit/>
          </a:bodyPr>
          <a:lstStyle/>
          <a:p>
            <a:pPr>
              <a:lnSpc>
                <a:spcPct val="133000"/>
              </a:lnSpc>
            </a:pPr>
            <a:r>
              <a:rPr lang="en-US" sz="975" dirty="0">
                <a:solidFill>
                  <a:srgbClr val="000000"/>
                </a:solidFill>
                <a:latin typeface="Roboto" pitchFamily="34" charset="0"/>
                <a:ea typeface="Roboto" pitchFamily="34" charset="-122"/>
                <a:cs typeface="Roboto" pitchFamily="34" charset="-120"/>
              </a:rPr>
              <a:t>Conservare la dichiarazione è un obbligo documentale per il responsabile del trattamento.</a:t>
            </a:r>
            <a:endParaRPr lang="en-US" sz="975"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71438" y="1993888"/>
            <a:ext cx="2143925" cy="2546284"/>
          </a:xfrm>
          <a:prstGeom prst="rect">
            <a:avLst/>
          </a:prstGeom>
        </p:spPr>
      </p:pic>
      <p:sp>
        <p:nvSpPr>
          <p:cNvPr id="3" name="Text 0"/>
          <p:cNvSpPr/>
          <p:nvPr/>
        </p:nvSpPr>
        <p:spPr>
          <a:xfrm>
            <a:off x="496119" y="468139"/>
            <a:ext cx="4722764" cy="841697"/>
          </a:xfrm>
          <a:prstGeom prst="rect">
            <a:avLst/>
          </a:prstGeom>
          <a:noFill/>
          <a:ln/>
        </p:spPr>
        <p:txBody>
          <a:bodyPr wrap="none" lIns="0" tIns="0" rIns="0" bIns="0" rtlCol="0" anchor="t"/>
          <a:lstStyle/>
          <a:p>
            <a:pPr>
              <a:lnSpc>
                <a:spcPts val="6625"/>
              </a:lnSpc>
            </a:pPr>
            <a:r>
              <a:rPr lang="en-US" sz="5281" dirty="0">
                <a:solidFill>
                  <a:srgbClr val="3257B8"/>
                </a:solidFill>
                <a:latin typeface="Roboto Slab" pitchFamily="34" charset="0"/>
                <a:ea typeface="Roboto Slab" pitchFamily="34" charset="-122"/>
                <a:cs typeface="Roboto Slab" pitchFamily="34" charset="-120"/>
              </a:rPr>
              <a:t>Grazie</a:t>
            </a:r>
            <a:endParaRPr lang="en-US" sz="5281" dirty="0"/>
          </a:p>
        </p:txBody>
      </p:sp>
      <p:sp>
        <p:nvSpPr>
          <p:cNvPr id="4" name="Text 1"/>
          <p:cNvSpPr/>
          <p:nvPr/>
        </p:nvSpPr>
        <p:spPr>
          <a:xfrm>
            <a:off x="496119" y="1501750"/>
            <a:ext cx="2912269" cy="336724"/>
          </a:xfrm>
          <a:prstGeom prst="rect">
            <a:avLst/>
          </a:prstGeom>
          <a:noFill/>
          <a:ln/>
        </p:spPr>
        <p:txBody>
          <a:bodyPr wrap="none" lIns="0" tIns="0" rIns="0" bIns="0" rtlCol="0" anchor="t"/>
          <a:lstStyle/>
          <a:p>
            <a:pPr>
              <a:lnSpc>
                <a:spcPts val="2625"/>
              </a:lnSpc>
            </a:pPr>
            <a:r>
              <a:rPr lang="en-US" sz="2094" dirty="0">
                <a:solidFill>
                  <a:srgbClr val="3257B8"/>
                </a:solidFill>
                <a:latin typeface="Roboto Slab" pitchFamily="34" charset="0"/>
                <a:ea typeface="Roboto Slab" pitchFamily="34" charset="-122"/>
                <a:cs typeface="Roboto Slab" pitchFamily="34" charset="-120"/>
              </a:rPr>
              <a:t>della Vostra attenzione</a:t>
            </a:r>
            <a:endParaRPr lang="en-US" sz="2094" dirty="0"/>
          </a:p>
        </p:txBody>
      </p:sp>
      <p:sp>
        <p:nvSpPr>
          <p:cNvPr id="6" name="Shape 3"/>
          <p:cNvSpPr/>
          <p:nvPr/>
        </p:nvSpPr>
        <p:spPr>
          <a:xfrm>
            <a:off x="495748" y="1993888"/>
            <a:ext cx="4722764" cy="982246"/>
          </a:xfrm>
          <a:prstGeom prst="roundRect">
            <a:avLst>
              <a:gd name="adj" fmla="val 2636"/>
            </a:avLst>
          </a:prstGeom>
          <a:solidFill>
            <a:srgbClr val="E9ECF2"/>
          </a:solidFill>
          <a:ln/>
        </p:spPr>
        <p:txBody>
          <a:bodyPr/>
          <a:lstStyle/>
          <a:p>
            <a:endParaRPr lang="it-IT" sz="1350" dirty="0"/>
          </a:p>
        </p:txBody>
      </p:sp>
      <p:sp>
        <p:nvSpPr>
          <p:cNvPr id="7" name="Text 4"/>
          <p:cNvSpPr/>
          <p:nvPr/>
        </p:nvSpPr>
        <p:spPr>
          <a:xfrm>
            <a:off x="651458" y="2039075"/>
            <a:ext cx="1683470" cy="210369"/>
          </a:xfrm>
          <a:prstGeom prst="rect">
            <a:avLst/>
          </a:prstGeom>
          <a:noFill/>
          <a:ln/>
        </p:spPr>
        <p:txBody>
          <a:bodyPr wrap="none" lIns="0" tIns="0" rIns="0" bIns="0" rtlCol="0" anchor="t"/>
          <a:lstStyle/>
          <a:p>
            <a:pPr>
              <a:lnSpc>
                <a:spcPts val="1656"/>
              </a:lnSpc>
            </a:pPr>
            <a:r>
              <a:rPr lang="en-US" sz="1313" dirty="0">
                <a:solidFill>
                  <a:srgbClr val="15213F"/>
                </a:solidFill>
                <a:latin typeface="Roboto Slab" pitchFamily="34" charset="0"/>
                <a:ea typeface="Roboto Slab" pitchFamily="34" charset="-122"/>
                <a:cs typeface="Roboto Slab" pitchFamily="34" charset="-120"/>
              </a:rPr>
              <a:t>Contatti e Risorse</a:t>
            </a:r>
            <a:endParaRPr lang="en-US" sz="1313" dirty="0"/>
          </a:p>
        </p:txBody>
      </p:sp>
      <p:sp>
        <p:nvSpPr>
          <p:cNvPr id="8" name="Text 5"/>
          <p:cNvSpPr/>
          <p:nvPr/>
        </p:nvSpPr>
        <p:spPr>
          <a:xfrm>
            <a:off x="651458" y="2284852"/>
            <a:ext cx="4453533" cy="487178"/>
          </a:xfrm>
          <a:prstGeom prst="rect">
            <a:avLst/>
          </a:prstGeom>
          <a:noFill/>
          <a:ln/>
        </p:spPr>
        <p:txBody>
          <a:bodyPr wrap="none" lIns="0" tIns="0" rIns="0" bIns="0" rtlCol="0" anchor="t"/>
          <a:lstStyle/>
          <a:p>
            <a:pPr>
              <a:lnSpc>
                <a:spcPts val="1625"/>
              </a:lnSpc>
            </a:pPr>
            <a:r>
              <a:rPr lang="en-US" sz="1031" dirty="0">
                <a:solidFill>
                  <a:srgbClr val="15213F"/>
                </a:solidFill>
                <a:latin typeface="Roboto" pitchFamily="34" charset="0"/>
                <a:ea typeface="Roboto" pitchFamily="34" charset="-122"/>
                <a:cs typeface="Roboto" pitchFamily="34" charset="-120"/>
              </a:rPr>
              <a:t>Per ulteriori informazioni consultare il sito </a:t>
            </a:r>
            <a:r>
              <a:rPr lang="en-US" sz="1031" u="sng" dirty="0">
                <a:solidFill>
                  <a:srgbClr val="3257B8"/>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www.oxfirm.it</a:t>
            </a:r>
            <a:endParaRPr lang="en-US" sz="1031" u="sng" dirty="0">
              <a:solidFill>
                <a:srgbClr val="3257B8"/>
              </a:solidFill>
              <a:latin typeface="Roboto" pitchFamily="34" charset="0"/>
              <a:ea typeface="Roboto" pitchFamily="34" charset="-122"/>
              <a:cs typeface="Roboto" pitchFamily="34" charset="-120"/>
            </a:endParaRPr>
          </a:p>
          <a:p>
            <a:pPr>
              <a:lnSpc>
                <a:spcPts val="1625"/>
              </a:lnSpc>
            </a:pPr>
            <a:r>
              <a:rPr lang="en-US" sz="1031" dirty="0" err="1">
                <a:solidFill>
                  <a:srgbClr val="15213F"/>
                </a:solidFill>
                <a:latin typeface="Roboto" pitchFamily="34" charset="0"/>
                <a:ea typeface="Roboto" pitchFamily="34" charset="-122"/>
                <a:cs typeface="Roboto" pitchFamily="34" charset="-120"/>
              </a:rPr>
              <a:t>inviate</a:t>
            </a:r>
            <a:r>
              <a:rPr lang="en-US" sz="1031" dirty="0">
                <a:solidFill>
                  <a:srgbClr val="15213F"/>
                </a:solidFill>
                <a:latin typeface="Roboto" pitchFamily="34" charset="0"/>
                <a:ea typeface="Roboto" pitchFamily="34" charset="-122"/>
                <a:cs typeface="Roboto" pitchFamily="34" charset="-120"/>
              </a:rPr>
              <a:t> </a:t>
            </a:r>
            <a:r>
              <a:rPr lang="en-US" sz="1031" dirty="0" err="1">
                <a:solidFill>
                  <a:srgbClr val="15213F"/>
                </a:solidFill>
                <a:latin typeface="Roboto" pitchFamily="34" charset="0"/>
                <a:ea typeface="Roboto" pitchFamily="34" charset="-122"/>
                <a:cs typeface="Roboto" pitchFamily="34" charset="-120"/>
              </a:rPr>
              <a:t>una</a:t>
            </a:r>
            <a:r>
              <a:rPr lang="en-US" sz="1031" dirty="0">
                <a:solidFill>
                  <a:srgbClr val="15213F"/>
                </a:solidFill>
                <a:latin typeface="Roboto" pitchFamily="34" charset="0"/>
                <a:ea typeface="Roboto" pitchFamily="34" charset="-122"/>
                <a:cs typeface="Roboto" pitchFamily="34" charset="-120"/>
              </a:rPr>
              <a:t> mail </a:t>
            </a:r>
            <a:r>
              <a:rPr lang="en-US" sz="1031" dirty="0" err="1">
                <a:solidFill>
                  <a:srgbClr val="15213F"/>
                </a:solidFill>
                <a:latin typeface="Roboto" pitchFamily="34" charset="0"/>
                <a:ea typeface="Roboto" pitchFamily="34" charset="-122"/>
                <a:cs typeface="Roboto" pitchFamily="34" charset="-120"/>
              </a:rPr>
              <a:t>all’indirizzo</a:t>
            </a:r>
            <a:r>
              <a:rPr lang="en-US" sz="1031" dirty="0">
                <a:solidFill>
                  <a:srgbClr val="15213F"/>
                </a:solidFill>
                <a:latin typeface="Roboto" pitchFamily="34" charset="0"/>
                <a:ea typeface="Roboto" pitchFamily="34" charset="-122"/>
                <a:cs typeface="Roboto" pitchFamily="34" charset="-120"/>
              </a:rPr>
              <a:t> </a:t>
            </a:r>
            <a:r>
              <a:rPr lang="en-US" sz="1031" u="sng" dirty="0">
                <a:solidFill>
                  <a:srgbClr val="3257B8"/>
                </a:solidFill>
                <a:latin typeface="Roboto" pitchFamily="34" charset="0"/>
                <a:ea typeface="Roboto" pitchFamily="34" charset="-122"/>
                <a:cs typeface="Roboto" pitchFamily="34" charset="-120"/>
                <a:hlinkClick r:id="rId5"/>
              </a:rPr>
              <a:t>oxfirm@oxfirm.it</a:t>
            </a:r>
            <a:endParaRPr lang="en-US" sz="1031" u="sng" dirty="0">
              <a:solidFill>
                <a:srgbClr val="3257B8"/>
              </a:solidFill>
              <a:latin typeface="Roboto" pitchFamily="34" charset="0"/>
              <a:ea typeface="Roboto" pitchFamily="34" charset="-122"/>
              <a:cs typeface="Roboto" pitchFamily="34" charset="-120"/>
            </a:endParaRPr>
          </a:p>
          <a:p>
            <a:pPr>
              <a:lnSpc>
                <a:spcPts val="1625"/>
              </a:lnSpc>
            </a:pPr>
            <a:r>
              <a:rPr lang="en-US" sz="1031" dirty="0">
                <a:solidFill>
                  <a:srgbClr val="15213F"/>
                </a:solidFill>
                <a:latin typeface="Roboto" pitchFamily="34" charset="0"/>
                <a:ea typeface="Roboto" pitchFamily="34" charset="-122"/>
                <a:cs typeface="Roboto" pitchFamily="34" charset="-120"/>
              </a:rPr>
              <a:t>o al </a:t>
            </a:r>
            <a:r>
              <a:rPr lang="en-US" sz="1031" dirty="0" err="1">
                <a:solidFill>
                  <a:srgbClr val="15213F"/>
                </a:solidFill>
                <a:latin typeface="Roboto" pitchFamily="34" charset="0"/>
                <a:ea typeface="Roboto" pitchFamily="34" charset="-122"/>
                <a:cs typeface="Roboto" pitchFamily="34" charset="-120"/>
              </a:rPr>
              <a:t>Direttore</a:t>
            </a:r>
            <a:r>
              <a:rPr lang="en-US" sz="1031" dirty="0">
                <a:solidFill>
                  <a:srgbClr val="15213F"/>
                </a:solidFill>
                <a:latin typeface="Roboto" pitchFamily="34" charset="0"/>
                <a:ea typeface="Roboto" pitchFamily="34" charset="-122"/>
                <a:cs typeface="Roboto" pitchFamily="34" charset="-120"/>
              </a:rPr>
              <a:t> </a:t>
            </a:r>
            <a:r>
              <a:rPr lang="en-US" sz="1031" dirty="0" err="1">
                <a:solidFill>
                  <a:srgbClr val="15213F"/>
                </a:solidFill>
                <a:latin typeface="Roboto" pitchFamily="34" charset="0"/>
                <a:ea typeface="Roboto" pitchFamily="34" charset="-122"/>
                <a:cs typeface="Roboto" pitchFamily="34" charset="-120"/>
              </a:rPr>
              <a:t>Operativo</a:t>
            </a:r>
            <a:r>
              <a:rPr lang="en-US" sz="1031" dirty="0">
                <a:solidFill>
                  <a:srgbClr val="15213F"/>
                </a:solidFill>
                <a:latin typeface="Roboto" pitchFamily="34" charset="0"/>
                <a:ea typeface="Roboto" pitchFamily="34" charset="-122"/>
                <a:cs typeface="Roboto" pitchFamily="34" charset="-120"/>
              </a:rPr>
              <a:t> Rossella Gobbo </a:t>
            </a:r>
            <a:r>
              <a:rPr lang="en-US" sz="1031" dirty="0" err="1">
                <a:solidFill>
                  <a:srgbClr val="15213F"/>
                </a:solidFill>
                <a:latin typeface="Roboto" pitchFamily="34" charset="0"/>
                <a:ea typeface="Roboto" pitchFamily="34" charset="-122"/>
                <a:cs typeface="Roboto" pitchFamily="34" charset="-120"/>
              </a:rPr>
              <a:t>all’inidirizzo</a:t>
            </a:r>
            <a:r>
              <a:rPr lang="en-US" sz="1031" dirty="0">
                <a:solidFill>
                  <a:srgbClr val="15213F"/>
                </a:solidFill>
                <a:latin typeface="Roboto" pitchFamily="34" charset="0"/>
                <a:ea typeface="Roboto" pitchFamily="34" charset="-122"/>
                <a:cs typeface="Roboto" pitchFamily="34" charset="-120"/>
              </a:rPr>
              <a:t> </a:t>
            </a:r>
            <a:r>
              <a:rPr lang="en-US" sz="1031" u="sng" dirty="0">
                <a:solidFill>
                  <a:srgbClr val="3257B8"/>
                </a:solidFill>
                <a:latin typeface="Roboto" pitchFamily="34" charset="0"/>
                <a:ea typeface="Roboto" pitchFamily="34" charset="-122"/>
                <a:cs typeface="Roboto" pitchFamily="34" charset="-120"/>
              </a:rPr>
              <a:t>r.gobbo@oxfirm.it</a:t>
            </a:r>
          </a:p>
          <a:p>
            <a:pPr>
              <a:lnSpc>
                <a:spcPts val="1625"/>
              </a:lnSpc>
            </a:pPr>
            <a:endParaRPr lang="en-US" sz="1031" u="sng" dirty="0">
              <a:solidFill>
                <a:srgbClr val="3257B8"/>
              </a:solidFill>
              <a:latin typeface="Roboto" pitchFamily="34" charset="0"/>
              <a:ea typeface="Roboto" pitchFamily="34" charset="-122"/>
              <a:cs typeface="Roboto" pitchFamily="34" charset="-120"/>
            </a:endParaRPr>
          </a:p>
          <a:p>
            <a:pPr>
              <a:lnSpc>
                <a:spcPts val="1625"/>
              </a:lnSpc>
            </a:pPr>
            <a:endParaRPr lang="en-US" sz="1031" dirty="0"/>
          </a:p>
        </p:txBody>
      </p:sp>
      <p:sp>
        <p:nvSpPr>
          <p:cNvPr id="9" name="Shape 6"/>
          <p:cNvSpPr/>
          <p:nvPr/>
        </p:nvSpPr>
        <p:spPr>
          <a:xfrm>
            <a:off x="496119" y="3132894"/>
            <a:ext cx="4722764" cy="1407278"/>
          </a:xfrm>
          <a:prstGeom prst="roundRect">
            <a:avLst>
              <a:gd name="adj" fmla="val 2069"/>
            </a:avLst>
          </a:prstGeom>
          <a:solidFill>
            <a:srgbClr val="E9ECF2"/>
          </a:solidFill>
          <a:ln/>
        </p:spPr>
        <p:txBody>
          <a:bodyPr/>
          <a:lstStyle/>
          <a:p>
            <a:endParaRPr lang="it-IT" sz="1350" dirty="0"/>
          </a:p>
        </p:txBody>
      </p:sp>
      <p:sp>
        <p:nvSpPr>
          <p:cNvPr id="10" name="Text 7"/>
          <p:cNvSpPr/>
          <p:nvPr/>
        </p:nvSpPr>
        <p:spPr>
          <a:xfrm>
            <a:off x="651458" y="3273486"/>
            <a:ext cx="1683470" cy="210369"/>
          </a:xfrm>
          <a:prstGeom prst="rect">
            <a:avLst/>
          </a:prstGeom>
          <a:noFill/>
          <a:ln/>
        </p:spPr>
        <p:txBody>
          <a:bodyPr wrap="none" lIns="0" tIns="0" rIns="0" bIns="0" rtlCol="0" anchor="t"/>
          <a:lstStyle/>
          <a:p>
            <a:pPr>
              <a:lnSpc>
                <a:spcPts val="1656"/>
              </a:lnSpc>
            </a:pPr>
            <a:r>
              <a:rPr lang="en-US" sz="1313" dirty="0" err="1">
                <a:solidFill>
                  <a:srgbClr val="15213F"/>
                </a:solidFill>
                <a:latin typeface="Roboto Slab" pitchFamily="34" charset="0"/>
                <a:ea typeface="Roboto Slab" pitchFamily="34" charset="-122"/>
                <a:cs typeface="Roboto Slab" pitchFamily="34" charset="-120"/>
              </a:rPr>
              <a:t>Oxfirm</a:t>
            </a:r>
            <a:r>
              <a:rPr lang="en-US" sz="1313" dirty="0">
                <a:solidFill>
                  <a:srgbClr val="15213F"/>
                </a:solidFill>
                <a:latin typeface="Roboto Slab" pitchFamily="34" charset="0"/>
                <a:ea typeface="Roboto Slab" pitchFamily="34" charset="-122"/>
                <a:cs typeface="Roboto Slab" pitchFamily="34" charset="-120"/>
              </a:rPr>
              <a:t> </a:t>
            </a:r>
            <a:r>
              <a:rPr lang="en-US" sz="1313" dirty="0" err="1">
                <a:solidFill>
                  <a:srgbClr val="15213F"/>
                </a:solidFill>
                <a:latin typeface="Roboto Slab" pitchFamily="34" charset="0"/>
                <a:ea typeface="Roboto Slab" pitchFamily="34" charset="-122"/>
                <a:cs typeface="Roboto Slab" pitchFamily="34" charset="-120"/>
              </a:rPr>
              <a:t>srl</a:t>
            </a:r>
            <a:endParaRPr lang="en-US" sz="1313" dirty="0"/>
          </a:p>
        </p:txBody>
      </p:sp>
      <p:sp>
        <p:nvSpPr>
          <p:cNvPr id="11" name="Text 8"/>
          <p:cNvSpPr/>
          <p:nvPr/>
        </p:nvSpPr>
        <p:spPr>
          <a:xfrm>
            <a:off x="651458" y="3511837"/>
            <a:ext cx="4567053" cy="1045697"/>
          </a:xfrm>
          <a:prstGeom prst="rect">
            <a:avLst/>
          </a:prstGeom>
          <a:noFill/>
          <a:ln/>
        </p:spPr>
        <p:txBody>
          <a:bodyPr wrap="square" lIns="0" tIns="0" rIns="0" bIns="0" rtlCol="0" anchor="t"/>
          <a:lstStyle/>
          <a:p>
            <a:pPr>
              <a:lnSpc>
                <a:spcPts val="1625"/>
              </a:lnSpc>
            </a:pPr>
            <a:r>
              <a:rPr lang="en-US" sz="1031" b="1" dirty="0" err="1">
                <a:solidFill>
                  <a:srgbClr val="15213F"/>
                </a:solidFill>
                <a:latin typeface="Roboto" pitchFamily="34" charset="0"/>
                <a:ea typeface="Roboto" pitchFamily="34" charset="-122"/>
                <a:cs typeface="Roboto" pitchFamily="34" charset="-120"/>
              </a:rPr>
              <a:t>Sede</a:t>
            </a:r>
            <a:r>
              <a:rPr lang="en-US" sz="1031" b="1" dirty="0">
                <a:solidFill>
                  <a:srgbClr val="15213F"/>
                </a:solidFill>
                <a:latin typeface="Roboto" pitchFamily="34" charset="0"/>
                <a:ea typeface="Roboto" pitchFamily="34" charset="-122"/>
                <a:cs typeface="Roboto" pitchFamily="34" charset="-120"/>
              </a:rPr>
              <a:t> </a:t>
            </a:r>
            <a:r>
              <a:rPr lang="en-US" sz="1031" b="1" dirty="0" err="1">
                <a:solidFill>
                  <a:srgbClr val="15213F"/>
                </a:solidFill>
                <a:latin typeface="Roboto" pitchFamily="34" charset="0"/>
                <a:ea typeface="Roboto" pitchFamily="34" charset="-122"/>
                <a:cs typeface="Roboto" pitchFamily="34" charset="-120"/>
              </a:rPr>
              <a:t>Legale</a:t>
            </a:r>
            <a:r>
              <a:rPr lang="en-US" sz="1031" b="1" dirty="0">
                <a:solidFill>
                  <a:srgbClr val="15213F"/>
                </a:solidFill>
                <a:latin typeface="Roboto" pitchFamily="34" charset="0"/>
                <a:ea typeface="Roboto" pitchFamily="34" charset="-122"/>
                <a:cs typeface="Roboto" pitchFamily="34" charset="-120"/>
              </a:rPr>
              <a:t>: </a:t>
            </a:r>
            <a:r>
              <a:rPr lang="en-US" sz="1031" dirty="0">
                <a:solidFill>
                  <a:srgbClr val="15213F"/>
                </a:solidFill>
                <a:latin typeface="Roboto" pitchFamily="34" charset="0"/>
                <a:ea typeface="Roboto" pitchFamily="34" charset="-122"/>
                <a:cs typeface="Roboto" pitchFamily="34" charset="-120"/>
              </a:rPr>
              <a:t>Viale Antonio </a:t>
            </a:r>
            <a:r>
              <a:rPr lang="en-US" sz="1031" dirty="0" err="1">
                <a:solidFill>
                  <a:srgbClr val="15213F"/>
                </a:solidFill>
                <a:latin typeface="Roboto" pitchFamily="34" charset="0"/>
                <a:ea typeface="Roboto" pitchFamily="34" charset="-122"/>
                <a:cs typeface="Roboto" pitchFamily="34" charset="-120"/>
              </a:rPr>
              <a:t>Ciamarra</a:t>
            </a:r>
            <a:r>
              <a:rPr lang="en-US" sz="1031" dirty="0">
                <a:solidFill>
                  <a:srgbClr val="15213F"/>
                </a:solidFill>
                <a:latin typeface="Roboto" pitchFamily="34" charset="0"/>
                <a:ea typeface="Roboto" pitchFamily="34" charset="-122"/>
                <a:cs typeface="Roboto" pitchFamily="34" charset="-120"/>
              </a:rPr>
              <a:t>, 259 – 00173 ROMA (RM) </a:t>
            </a:r>
          </a:p>
          <a:p>
            <a:pPr>
              <a:lnSpc>
                <a:spcPts val="1625"/>
              </a:lnSpc>
            </a:pPr>
            <a:r>
              <a:rPr lang="en-US" sz="1031" dirty="0">
                <a:solidFill>
                  <a:srgbClr val="15213F"/>
                </a:solidFill>
                <a:latin typeface="Roboto" pitchFamily="34" charset="0"/>
                <a:ea typeface="Roboto" pitchFamily="34" charset="-122"/>
                <a:cs typeface="Roboto" pitchFamily="34" charset="-120"/>
              </a:rPr>
              <a:t>Tel. 06.86356274</a:t>
            </a:r>
          </a:p>
          <a:p>
            <a:pPr>
              <a:lnSpc>
                <a:spcPts val="1625"/>
              </a:lnSpc>
            </a:pPr>
            <a:r>
              <a:rPr lang="en-US" sz="1031" b="1" dirty="0" err="1">
                <a:solidFill>
                  <a:srgbClr val="15213F"/>
                </a:solidFill>
                <a:latin typeface="Roboto" pitchFamily="34" charset="0"/>
                <a:ea typeface="Roboto" pitchFamily="34" charset="-122"/>
                <a:cs typeface="Roboto" pitchFamily="34" charset="-120"/>
              </a:rPr>
              <a:t>Sede</a:t>
            </a:r>
            <a:r>
              <a:rPr lang="en-US" sz="1031" b="1" dirty="0">
                <a:solidFill>
                  <a:srgbClr val="15213F"/>
                </a:solidFill>
                <a:latin typeface="Roboto" pitchFamily="34" charset="0"/>
                <a:ea typeface="Roboto" pitchFamily="34" charset="-122"/>
                <a:cs typeface="Roboto" pitchFamily="34" charset="-120"/>
              </a:rPr>
              <a:t> </a:t>
            </a:r>
            <a:r>
              <a:rPr lang="en-US" sz="1031" b="1" dirty="0" err="1">
                <a:solidFill>
                  <a:srgbClr val="15213F"/>
                </a:solidFill>
                <a:latin typeface="Roboto" pitchFamily="34" charset="0"/>
                <a:ea typeface="Roboto" pitchFamily="34" charset="-122"/>
                <a:cs typeface="Roboto" pitchFamily="34" charset="-120"/>
              </a:rPr>
              <a:t>Operativa</a:t>
            </a:r>
            <a:r>
              <a:rPr lang="en-US" sz="1031" b="1" dirty="0">
                <a:solidFill>
                  <a:srgbClr val="15213F"/>
                </a:solidFill>
                <a:latin typeface="Roboto" pitchFamily="34" charset="0"/>
                <a:ea typeface="Roboto" pitchFamily="34" charset="-122"/>
                <a:cs typeface="Roboto" pitchFamily="34" charset="-120"/>
              </a:rPr>
              <a:t>: </a:t>
            </a:r>
            <a:r>
              <a:rPr lang="en-US" sz="1031" dirty="0">
                <a:solidFill>
                  <a:srgbClr val="15213F"/>
                </a:solidFill>
                <a:latin typeface="Roboto" pitchFamily="34" charset="0"/>
                <a:ea typeface="Roboto" pitchFamily="34" charset="-122"/>
                <a:cs typeface="Roboto" pitchFamily="34" charset="-120"/>
              </a:rPr>
              <a:t>Piazza Giovanni XXIII, 18 – 81027 San Felice a Cancello (CE)</a:t>
            </a:r>
          </a:p>
          <a:p>
            <a:pPr>
              <a:lnSpc>
                <a:spcPts val="1625"/>
              </a:lnSpc>
            </a:pPr>
            <a:r>
              <a:rPr lang="en-US" sz="1031" dirty="0">
                <a:solidFill>
                  <a:srgbClr val="15213F"/>
                </a:solidFill>
                <a:latin typeface="Roboto" pitchFamily="34" charset="0"/>
                <a:ea typeface="Roboto" pitchFamily="34" charset="-122"/>
                <a:cs typeface="Roboto" pitchFamily="34" charset="-120"/>
              </a:rPr>
              <a:t>Tel. 0823 754996</a:t>
            </a:r>
          </a:p>
          <a:p>
            <a:pPr>
              <a:lnSpc>
                <a:spcPts val="1625"/>
              </a:lnSpc>
            </a:pPr>
            <a:endParaRPr lang="en-US" sz="1031" dirty="0"/>
          </a:p>
        </p:txBody>
      </p:sp>
      <p:pic>
        <p:nvPicPr>
          <p:cNvPr id="12" name="Immagine 11">
            <a:extLst>
              <a:ext uri="{FF2B5EF4-FFF2-40B4-BE49-F238E27FC236}">
                <a16:creationId xmlns:a16="http://schemas.microsoft.com/office/drawing/2014/main" id="{593132AC-D2E2-3AD1-3E67-48F3DAB5F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2418" y="468139"/>
            <a:ext cx="2021119" cy="716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4857" y="0"/>
            <a:ext cx="3428915" cy="5143500"/>
          </a:xfrm>
          <a:prstGeom prst="rect">
            <a:avLst/>
          </a:prstGeom>
        </p:spPr>
      </p:pic>
      <p:sp>
        <p:nvSpPr>
          <p:cNvPr id="3" name="Shape 0"/>
          <p:cNvSpPr/>
          <p:nvPr/>
        </p:nvSpPr>
        <p:spPr>
          <a:xfrm>
            <a:off x="496107" y="354881"/>
            <a:ext cx="1315087" cy="228302"/>
          </a:xfrm>
          <a:prstGeom prst="roundRect">
            <a:avLst>
              <a:gd name="adj" fmla="val 6418"/>
            </a:avLst>
          </a:prstGeom>
          <a:solidFill>
            <a:srgbClr val="D7DFF4"/>
          </a:solidFill>
          <a:ln/>
        </p:spPr>
        <p:txBody>
          <a:bodyPr/>
          <a:lstStyle/>
          <a:p>
            <a:endParaRPr lang="it-IT"/>
          </a:p>
        </p:txBody>
      </p:sp>
      <p:sp>
        <p:nvSpPr>
          <p:cNvPr id="4" name="Text 1"/>
          <p:cNvSpPr/>
          <p:nvPr/>
        </p:nvSpPr>
        <p:spPr>
          <a:xfrm>
            <a:off x="569328" y="391493"/>
            <a:ext cx="1625832" cy="155079"/>
          </a:xfrm>
          <a:prstGeom prst="rect">
            <a:avLst/>
          </a:prstGeom>
          <a:noFill/>
          <a:ln/>
        </p:spPr>
        <p:txBody>
          <a:bodyPr wrap="none" lIns="0" tIns="0" rIns="0" bIns="0" rtlCol="0" anchor="t"/>
          <a:lstStyle/>
          <a:p>
            <a:pPr>
              <a:lnSpc>
                <a:spcPct val="132000"/>
              </a:lnSpc>
            </a:pPr>
            <a:r>
              <a:rPr lang="en-US" sz="750" dirty="0">
                <a:solidFill>
                  <a:srgbClr val="15213F"/>
                </a:solidFill>
                <a:latin typeface="Roboto" pitchFamily="34" charset="0"/>
                <a:ea typeface="Roboto" pitchFamily="34" charset="-122"/>
                <a:cs typeface="Roboto" pitchFamily="34" charset="-120"/>
              </a:rPr>
              <a:t>AMBITO DI APPLICAZIONE</a:t>
            </a:r>
            <a:endParaRPr lang="en-US" sz="750" dirty="0"/>
          </a:p>
        </p:txBody>
      </p:sp>
      <p:sp>
        <p:nvSpPr>
          <p:cNvPr id="5" name="Text 2"/>
          <p:cNvSpPr/>
          <p:nvPr/>
        </p:nvSpPr>
        <p:spPr>
          <a:xfrm>
            <a:off x="496106" y="631255"/>
            <a:ext cx="4722645" cy="763042"/>
          </a:xfrm>
          <a:prstGeom prst="rect">
            <a:avLst/>
          </a:prstGeom>
          <a:noFill/>
          <a:ln/>
        </p:spPr>
        <p:txBody>
          <a:bodyPr wrap="square" lIns="0" tIns="0" rIns="0" bIns="0" rtlCol="0" anchor="t">
            <a:normAutofit/>
          </a:bodyPr>
          <a:lstStyle/>
          <a:p>
            <a:pPr>
              <a:lnSpc>
                <a:spcPct val="104000"/>
              </a:lnSpc>
            </a:pPr>
            <a:r>
              <a:rPr lang="en-US" sz="2400" dirty="0">
                <a:solidFill>
                  <a:srgbClr val="3257B8"/>
                </a:solidFill>
                <a:latin typeface="Roboto Slab" pitchFamily="34" charset="0"/>
                <a:ea typeface="Roboto Slab" pitchFamily="34" charset="-122"/>
                <a:cs typeface="Roboto Slab" pitchFamily="34" charset="-120"/>
              </a:rPr>
              <a:t>In che misura interessa le scuole?</a:t>
            </a:r>
            <a:endParaRPr lang="en-US" sz="2400" dirty="0"/>
          </a:p>
        </p:txBody>
      </p:sp>
      <p:sp>
        <p:nvSpPr>
          <p:cNvPr id="6" name="Text 3"/>
          <p:cNvSpPr/>
          <p:nvPr/>
        </p:nvSpPr>
        <p:spPr>
          <a:xfrm>
            <a:off x="496106" y="1574528"/>
            <a:ext cx="4722645" cy="775394"/>
          </a:xfrm>
          <a:prstGeom prst="rect">
            <a:avLst/>
          </a:prstGeom>
          <a:noFill/>
          <a:ln/>
        </p:spPr>
        <p:txBody>
          <a:bodyPr wrap="square" lIns="0" tIns="0" rIns="0" bIns="0" rtlCol="0" anchor="t">
            <a:normAutofit/>
          </a:bodyPr>
          <a:lstStyle/>
          <a:p>
            <a:pPr>
              <a:lnSpc>
                <a:spcPct val="132000"/>
              </a:lnSpc>
            </a:pPr>
            <a:r>
              <a:rPr lang="en-US" sz="938" dirty="0">
                <a:solidFill>
                  <a:srgbClr val="15213F"/>
                </a:solidFill>
                <a:latin typeface="Roboto" pitchFamily="34" charset="0"/>
                <a:ea typeface="Roboto" pitchFamily="34" charset="-122"/>
                <a:cs typeface="Roboto" pitchFamily="34" charset="-120"/>
              </a:rPr>
              <a:t>Non tutte le scuole sono automaticamente coinvolte. L'AI Act si applica </a:t>
            </a:r>
            <a:r>
              <a:rPr lang="en-US" sz="938" b="1" dirty="0">
                <a:solidFill>
                  <a:srgbClr val="15213F"/>
                </a:solidFill>
                <a:latin typeface="Roboto" pitchFamily="34" charset="0"/>
                <a:ea typeface="Roboto" pitchFamily="34" charset="-122"/>
                <a:cs typeface="Roboto" pitchFamily="34" charset="-120"/>
              </a:rPr>
              <a:t>solo alle istituzioni che utilizzano sistemi IA classificati come "ad alto rischio"</a:t>
            </a:r>
            <a:r>
              <a:rPr lang="en-US" sz="938" dirty="0">
                <a:solidFill>
                  <a:srgbClr val="15213F"/>
                </a:solidFill>
                <a:latin typeface="Roboto" pitchFamily="34" charset="0"/>
                <a:ea typeface="Roboto" pitchFamily="34" charset="-122"/>
                <a:cs typeface="Roboto" pitchFamily="34" charset="-120"/>
              </a:rPr>
              <a:t>. Secondo il Regolamento, sono ad alto rischio quei sistemi che possono influenzare in modo significativo l'accesso all'istruzione, la valutazione degli studenti e la loro sicurezza.</a:t>
            </a:r>
            <a:endParaRPr lang="en-US" sz="938" dirty="0"/>
          </a:p>
        </p:txBody>
      </p:sp>
      <p:sp>
        <p:nvSpPr>
          <p:cNvPr id="7" name="Shape 4"/>
          <p:cNvSpPr/>
          <p:nvPr/>
        </p:nvSpPr>
        <p:spPr>
          <a:xfrm>
            <a:off x="496107" y="2485132"/>
            <a:ext cx="2301197" cy="1283940"/>
          </a:xfrm>
          <a:prstGeom prst="roundRect">
            <a:avLst>
              <a:gd name="adj" fmla="val 1427"/>
            </a:avLst>
          </a:prstGeom>
          <a:solidFill>
            <a:srgbClr val="E9ECF2"/>
          </a:solidFill>
          <a:ln/>
        </p:spPr>
        <p:txBody>
          <a:bodyPr/>
          <a:lstStyle/>
          <a:p>
            <a:endParaRPr lang="it-IT"/>
          </a:p>
        </p:txBody>
      </p:sp>
      <p:sp>
        <p:nvSpPr>
          <p:cNvPr id="8" name="Text 5"/>
          <p:cNvSpPr/>
          <p:nvPr/>
        </p:nvSpPr>
        <p:spPr>
          <a:xfrm>
            <a:off x="618143" y="2607171"/>
            <a:ext cx="1849813" cy="195486"/>
          </a:xfrm>
          <a:prstGeom prst="rect">
            <a:avLst/>
          </a:prstGeom>
          <a:noFill/>
          <a:ln/>
        </p:spPr>
        <p:txBody>
          <a:bodyPr wrap="none" lIns="0" tIns="0" rIns="0" bIns="0" rtlCol="0" anchor="t"/>
          <a:lstStyle/>
          <a:p>
            <a:pPr>
              <a:lnSpc>
                <a:spcPct val="104000"/>
              </a:lnSpc>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Impatto sull'istruzione</a:t>
            </a:r>
            <a:endParaRPr lang="en-US" sz="1200" dirty="0"/>
          </a:p>
        </p:txBody>
      </p:sp>
      <p:sp>
        <p:nvSpPr>
          <p:cNvPr id="9" name="Text 6"/>
          <p:cNvSpPr/>
          <p:nvPr/>
        </p:nvSpPr>
        <p:spPr>
          <a:xfrm>
            <a:off x="618142" y="2874765"/>
            <a:ext cx="2057126" cy="581546"/>
          </a:xfrm>
          <a:prstGeom prst="rect">
            <a:avLst/>
          </a:prstGeom>
          <a:noFill/>
          <a:ln/>
        </p:spPr>
        <p:txBody>
          <a:bodyPr wrap="square" lIns="0" tIns="0" rIns="0" bIns="0" rtlCol="0" anchor="t">
            <a:normAutofit/>
          </a:bodyPr>
          <a:lstStyle/>
          <a:p>
            <a:pPr>
              <a:lnSpc>
                <a:spcPct val="132000"/>
              </a:lnSpc>
            </a:pPr>
            <a:r>
              <a:rPr lang="en-US" sz="938" dirty="0">
                <a:solidFill>
                  <a:srgbClr val="15213F"/>
                </a:solidFill>
                <a:latin typeface="Roboto" pitchFamily="34" charset="0"/>
                <a:ea typeface="Roboto" pitchFamily="34" charset="-122"/>
                <a:cs typeface="Roboto" pitchFamily="34" charset="-120"/>
              </a:rPr>
              <a:t>Sistemi che influenzano l'accesso a corsi, percorsi formativi o opportunità educative degli studenti.</a:t>
            </a:r>
            <a:endParaRPr lang="en-US" sz="938" dirty="0"/>
          </a:p>
        </p:txBody>
      </p:sp>
      <p:sp>
        <p:nvSpPr>
          <p:cNvPr id="10" name="Shape 7"/>
          <p:cNvSpPr/>
          <p:nvPr/>
        </p:nvSpPr>
        <p:spPr>
          <a:xfrm>
            <a:off x="2917479" y="2485132"/>
            <a:ext cx="2301272" cy="1283940"/>
          </a:xfrm>
          <a:prstGeom prst="roundRect">
            <a:avLst>
              <a:gd name="adj" fmla="val 1427"/>
            </a:avLst>
          </a:prstGeom>
          <a:solidFill>
            <a:srgbClr val="E9ECF2"/>
          </a:solidFill>
          <a:ln/>
        </p:spPr>
        <p:txBody>
          <a:bodyPr/>
          <a:lstStyle/>
          <a:p>
            <a:endParaRPr lang="it-IT"/>
          </a:p>
        </p:txBody>
      </p:sp>
      <p:sp>
        <p:nvSpPr>
          <p:cNvPr id="11" name="Text 8"/>
          <p:cNvSpPr/>
          <p:nvPr/>
        </p:nvSpPr>
        <p:spPr>
          <a:xfrm>
            <a:off x="3039516" y="2607171"/>
            <a:ext cx="2057200" cy="386209"/>
          </a:xfrm>
          <a:prstGeom prst="rect">
            <a:avLst/>
          </a:prstGeom>
          <a:noFill/>
          <a:ln/>
        </p:spPr>
        <p:txBody>
          <a:bodyPr wrap="square" lIns="0" tIns="0" rIns="0" bIns="0" rtlCol="0" anchor="t">
            <a:normAutofit/>
          </a:bodyPr>
          <a:lstStyle/>
          <a:p>
            <a:pPr>
              <a:lnSpc>
                <a:spcPct val="104000"/>
              </a:lnSpc>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Valutazione degli studenti</a:t>
            </a:r>
            <a:endParaRPr lang="en-US" sz="1200" dirty="0"/>
          </a:p>
        </p:txBody>
      </p:sp>
      <p:sp>
        <p:nvSpPr>
          <p:cNvPr id="12" name="Text 9"/>
          <p:cNvSpPr/>
          <p:nvPr/>
        </p:nvSpPr>
        <p:spPr>
          <a:xfrm>
            <a:off x="3039516" y="3065488"/>
            <a:ext cx="2057200" cy="581546"/>
          </a:xfrm>
          <a:prstGeom prst="rect">
            <a:avLst/>
          </a:prstGeom>
          <a:noFill/>
          <a:ln/>
        </p:spPr>
        <p:txBody>
          <a:bodyPr wrap="square" lIns="0" tIns="0" rIns="0" bIns="0" rtlCol="0" anchor="t">
            <a:normAutofit/>
          </a:bodyPr>
          <a:lstStyle/>
          <a:p>
            <a:pPr>
              <a:lnSpc>
                <a:spcPct val="132000"/>
              </a:lnSpc>
            </a:pPr>
            <a:r>
              <a:rPr lang="en-US" sz="938" dirty="0">
                <a:solidFill>
                  <a:srgbClr val="15213F"/>
                </a:solidFill>
                <a:latin typeface="Roboto" pitchFamily="34" charset="0"/>
                <a:ea typeface="Roboto" pitchFamily="34" charset="-122"/>
                <a:cs typeface="Roboto" pitchFamily="34" charset="-120"/>
              </a:rPr>
              <a:t>Strumenti che determinano, suggeriscono o influenzano voti, esami e risultati scolastici.</a:t>
            </a:r>
            <a:endParaRPr lang="en-US" sz="938" dirty="0"/>
          </a:p>
        </p:txBody>
      </p:sp>
      <p:sp>
        <p:nvSpPr>
          <p:cNvPr id="13" name="Shape 10"/>
          <p:cNvSpPr/>
          <p:nvPr/>
        </p:nvSpPr>
        <p:spPr>
          <a:xfrm>
            <a:off x="496106" y="3889251"/>
            <a:ext cx="4722645" cy="899369"/>
          </a:xfrm>
          <a:prstGeom prst="roundRect">
            <a:avLst>
              <a:gd name="adj" fmla="val 2037"/>
            </a:avLst>
          </a:prstGeom>
          <a:solidFill>
            <a:srgbClr val="E9ECF2"/>
          </a:solidFill>
          <a:ln/>
        </p:spPr>
        <p:txBody>
          <a:bodyPr/>
          <a:lstStyle/>
          <a:p>
            <a:endParaRPr lang="it-IT"/>
          </a:p>
        </p:txBody>
      </p:sp>
      <p:sp>
        <p:nvSpPr>
          <p:cNvPr id="14" name="Text 11"/>
          <p:cNvSpPr/>
          <p:nvPr/>
        </p:nvSpPr>
        <p:spPr>
          <a:xfrm>
            <a:off x="618143" y="4011290"/>
            <a:ext cx="1941414" cy="195486"/>
          </a:xfrm>
          <a:prstGeom prst="rect">
            <a:avLst/>
          </a:prstGeom>
          <a:noFill/>
          <a:ln/>
        </p:spPr>
        <p:txBody>
          <a:bodyPr wrap="none" lIns="0" tIns="0" rIns="0" bIns="0" rtlCol="0" anchor="t"/>
          <a:lstStyle/>
          <a:p>
            <a:pPr>
              <a:lnSpc>
                <a:spcPct val="104000"/>
              </a:lnSpc>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Sicurezza degli studenti</a:t>
            </a:r>
            <a:endParaRPr lang="en-US" sz="1200" dirty="0"/>
          </a:p>
        </p:txBody>
      </p:sp>
      <p:sp>
        <p:nvSpPr>
          <p:cNvPr id="15" name="Text 12"/>
          <p:cNvSpPr/>
          <p:nvPr/>
        </p:nvSpPr>
        <p:spPr>
          <a:xfrm>
            <a:off x="618142" y="4278883"/>
            <a:ext cx="4478573" cy="387698"/>
          </a:xfrm>
          <a:prstGeom prst="rect">
            <a:avLst/>
          </a:prstGeom>
          <a:noFill/>
          <a:ln/>
        </p:spPr>
        <p:txBody>
          <a:bodyPr wrap="square" lIns="0" tIns="0" rIns="0" bIns="0" rtlCol="0" anchor="t">
            <a:normAutofit/>
          </a:bodyPr>
          <a:lstStyle/>
          <a:p>
            <a:pPr>
              <a:lnSpc>
                <a:spcPct val="132000"/>
              </a:lnSpc>
            </a:pPr>
            <a:r>
              <a:rPr lang="en-US" sz="938" dirty="0">
                <a:solidFill>
                  <a:srgbClr val="15213F"/>
                </a:solidFill>
                <a:latin typeface="Roboto" pitchFamily="34" charset="0"/>
                <a:ea typeface="Roboto" pitchFamily="34" charset="-122"/>
                <a:cs typeface="Roboto" pitchFamily="34" charset="-120"/>
              </a:rPr>
              <a:t>Tecnologie di sorveglianza, monitoraggio comportamentale o controllo delle presenze.</a:t>
            </a:r>
            <a:endParaRPr lang="en-US" sz="938"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925118" y="506984"/>
            <a:ext cx="1262831" cy="198611"/>
          </a:xfrm>
          <a:prstGeom prst="roundRect">
            <a:avLst>
              <a:gd name="adj" fmla="val 6852"/>
            </a:avLst>
          </a:prstGeom>
          <a:solidFill>
            <a:srgbClr val="CCD7FF"/>
          </a:solidFill>
          <a:ln/>
        </p:spPr>
        <p:txBody>
          <a:bodyPr/>
          <a:lstStyle/>
          <a:p>
            <a:endParaRPr lang="it-IT" dirty="0"/>
          </a:p>
        </p:txBody>
      </p:sp>
      <p:sp>
        <p:nvSpPr>
          <p:cNvPr id="4" name="Text 1"/>
          <p:cNvSpPr/>
          <p:nvPr/>
        </p:nvSpPr>
        <p:spPr>
          <a:xfrm>
            <a:off x="3993133" y="555575"/>
            <a:ext cx="1061467" cy="65783"/>
          </a:xfrm>
          <a:prstGeom prst="rect">
            <a:avLst/>
          </a:prstGeom>
          <a:noFill/>
          <a:ln/>
        </p:spPr>
        <p:txBody>
          <a:bodyPr wrap="none" lIns="0" tIns="0" rIns="0" bIns="0" rtlCol="0" anchor="t"/>
          <a:lstStyle/>
          <a:p>
            <a:pPr>
              <a:lnSpc>
                <a:spcPts val="1000"/>
              </a:lnSpc>
            </a:pPr>
            <a:r>
              <a:rPr lang="en-US" sz="800" dirty="0">
                <a:solidFill>
                  <a:srgbClr val="4C4C4D"/>
                </a:solidFill>
                <a:latin typeface="Crimson Pro Semi Bold" pitchFamily="34" charset="0"/>
                <a:ea typeface="Crimson Pro Semi Bold" pitchFamily="34" charset="-122"/>
                <a:cs typeface="Crimson Pro Semi Bold" pitchFamily="34" charset="-120"/>
              </a:rPr>
              <a:t>I Act — Reg. UE 1689/2024</a:t>
            </a:r>
            <a:endParaRPr lang="en-US" sz="800" dirty="0"/>
          </a:p>
          <a:p>
            <a:pPr marL="0" indent="0" algn="l">
              <a:lnSpc>
                <a:spcPts val="1000"/>
              </a:lnSpc>
              <a:buNone/>
            </a:pPr>
            <a:endParaRPr lang="en-US" sz="700" dirty="0"/>
          </a:p>
        </p:txBody>
      </p:sp>
      <p:sp>
        <p:nvSpPr>
          <p:cNvPr id="5" name="Text 2"/>
          <p:cNvSpPr/>
          <p:nvPr/>
        </p:nvSpPr>
        <p:spPr>
          <a:xfrm>
            <a:off x="3925119" y="691604"/>
            <a:ext cx="4722763" cy="708720"/>
          </a:xfrm>
          <a:prstGeom prst="rect">
            <a:avLst/>
          </a:prstGeom>
          <a:noFill/>
          <a:ln/>
        </p:spPr>
        <p:txBody>
          <a:bodyPr wrap="square" lIns="0" tIns="0" rIns="0" bIns="0" rtlCol="0" anchor="t"/>
          <a:lstStyle/>
          <a:p>
            <a:pPr marL="0" indent="0" algn="l">
              <a:lnSpc>
                <a:spcPts val="2750"/>
              </a:lnSpc>
              <a:buNone/>
            </a:pPr>
            <a:r>
              <a:rPr lang="en-US" sz="2200" dirty="0">
                <a:solidFill>
                  <a:srgbClr val="152D47"/>
                </a:solidFill>
                <a:latin typeface="Crimson Pro Semi Bold" pitchFamily="34" charset="0"/>
                <a:ea typeface="Crimson Pro Semi Bold" pitchFamily="34" charset="-122"/>
                <a:cs typeface="Crimson Pro Semi Bold" pitchFamily="34" charset="-120"/>
              </a:rPr>
              <a:t>Un approccio normativo basato sul rischio</a:t>
            </a:r>
            <a:endParaRPr lang="en-US" sz="2200" dirty="0"/>
          </a:p>
        </p:txBody>
      </p:sp>
      <p:pic>
        <p:nvPicPr>
          <p:cNvPr id="6" name="Image 1" descr="preencoded.png"/>
          <p:cNvPicPr>
            <a:picLocks noChangeAspect="1"/>
          </p:cNvPicPr>
          <p:nvPr/>
        </p:nvPicPr>
        <p:blipFill>
          <a:blip r:embed="rId4"/>
          <a:stretch>
            <a:fillRect/>
          </a:stretch>
        </p:blipFill>
        <p:spPr>
          <a:xfrm>
            <a:off x="3925119" y="1536353"/>
            <a:ext cx="567035" cy="680442"/>
          </a:xfrm>
          <a:prstGeom prst="rect">
            <a:avLst/>
          </a:prstGeom>
        </p:spPr>
      </p:pic>
      <p:sp>
        <p:nvSpPr>
          <p:cNvPr id="7" name="Text 3"/>
          <p:cNvSpPr/>
          <p:nvPr/>
        </p:nvSpPr>
        <p:spPr>
          <a:xfrm>
            <a:off x="4582864" y="1649760"/>
            <a:ext cx="1421457" cy="177180"/>
          </a:xfrm>
          <a:prstGeom prst="rect">
            <a:avLst/>
          </a:prstGeom>
          <a:noFill/>
          <a:ln/>
        </p:spPr>
        <p:txBody>
          <a:bodyPr wrap="none" lIns="0" tIns="0" rIns="0" bIns="0" rtlCol="0" anchor="t"/>
          <a:lstStyle/>
          <a:p>
            <a:pPr marL="0" indent="0" algn="l">
              <a:lnSpc>
                <a:spcPts val="1350"/>
              </a:lnSpc>
              <a:buNone/>
            </a:pPr>
            <a:r>
              <a:rPr lang="en-US" sz="1100" dirty="0">
                <a:solidFill>
                  <a:srgbClr val="000000"/>
                </a:solidFill>
                <a:latin typeface="Crimson Pro Semi Bold" pitchFamily="34" charset="0"/>
                <a:ea typeface="Crimson Pro Semi Bold" pitchFamily="34" charset="-122"/>
                <a:cs typeface="Crimson Pro Semi Bold" pitchFamily="34" charset="-120"/>
              </a:rPr>
              <a:t>🚫</a:t>
            </a:r>
            <a:r>
              <a:rPr lang="en-US" sz="1100" dirty="0">
                <a:solidFill>
                  <a:srgbClr val="4C4C4D"/>
                </a:solidFill>
                <a:latin typeface="Crimson Pro Semi Bold" pitchFamily="34" charset="0"/>
                <a:ea typeface="Crimson Pro Semi Bold" pitchFamily="34" charset="-122"/>
                <a:cs typeface="Crimson Pro Semi Bold" pitchFamily="34" charset="-120"/>
              </a:rPr>
              <a:t> Rischio inaccettabile</a:t>
            </a:r>
            <a:endParaRPr lang="en-US" sz="1100" dirty="0"/>
          </a:p>
        </p:txBody>
      </p:sp>
      <p:sp>
        <p:nvSpPr>
          <p:cNvPr id="8" name="Text 4"/>
          <p:cNvSpPr/>
          <p:nvPr/>
        </p:nvSpPr>
        <p:spPr>
          <a:xfrm>
            <a:off x="4582864" y="1881336"/>
            <a:ext cx="4065017" cy="163264"/>
          </a:xfrm>
          <a:prstGeom prst="rect">
            <a:avLst/>
          </a:prstGeom>
          <a:noFill/>
          <a:ln/>
        </p:spPr>
        <p:txBody>
          <a:bodyPr wrap="non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Sistemi </a:t>
            </a:r>
            <a:r>
              <a:rPr lang="en-US" sz="850" b="1" dirty="0">
                <a:solidFill>
                  <a:srgbClr val="4C4C4D"/>
                </a:solidFill>
                <a:latin typeface="Heebo" pitchFamily="34" charset="0"/>
                <a:ea typeface="Heebo" pitchFamily="34" charset="-122"/>
                <a:cs typeface="Heebo" pitchFamily="34" charset="-120"/>
              </a:rPr>
              <a:t>vietati</a:t>
            </a:r>
            <a:r>
              <a:rPr lang="en-US" sz="850" dirty="0">
                <a:solidFill>
                  <a:srgbClr val="4C4C4D"/>
                </a:solidFill>
                <a:latin typeface="Heebo" pitchFamily="34" charset="0"/>
                <a:ea typeface="Heebo" pitchFamily="34" charset="-122"/>
                <a:cs typeface="Heebo" pitchFamily="34" charset="-120"/>
              </a:rPr>
              <a:t>: scoring sociale, manipolazione subliminale</a:t>
            </a:r>
            <a:endParaRPr lang="en-US" sz="850" dirty="0"/>
          </a:p>
        </p:txBody>
      </p:sp>
      <p:pic>
        <p:nvPicPr>
          <p:cNvPr id="9" name="Image 2" descr="preencoded.png"/>
          <p:cNvPicPr>
            <a:picLocks noChangeAspect="1"/>
          </p:cNvPicPr>
          <p:nvPr/>
        </p:nvPicPr>
        <p:blipFill>
          <a:blip r:embed="rId5"/>
          <a:stretch>
            <a:fillRect/>
          </a:stretch>
        </p:blipFill>
        <p:spPr>
          <a:xfrm>
            <a:off x="3925119" y="2216795"/>
            <a:ext cx="567035" cy="680442"/>
          </a:xfrm>
          <a:prstGeom prst="rect">
            <a:avLst/>
          </a:prstGeom>
        </p:spPr>
      </p:pic>
      <p:sp>
        <p:nvSpPr>
          <p:cNvPr id="10" name="Text 5"/>
          <p:cNvSpPr/>
          <p:nvPr/>
        </p:nvSpPr>
        <p:spPr>
          <a:xfrm>
            <a:off x="4582864" y="2330202"/>
            <a:ext cx="1417662" cy="177180"/>
          </a:xfrm>
          <a:prstGeom prst="rect">
            <a:avLst/>
          </a:prstGeom>
          <a:noFill/>
          <a:ln/>
        </p:spPr>
        <p:txBody>
          <a:bodyPr wrap="none" lIns="0" tIns="0" rIns="0" bIns="0" rtlCol="0" anchor="t"/>
          <a:lstStyle/>
          <a:p>
            <a:pPr marL="0" indent="0" algn="l">
              <a:lnSpc>
                <a:spcPts val="1350"/>
              </a:lnSpc>
              <a:buNone/>
            </a:pPr>
            <a:r>
              <a:rPr lang="en-US" sz="1100" dirty="0">
                <a:solidFill>
                  <a:srgbClr val="000000"/>
                </a:solidFill>
                <a:latin typeface="Crimson Pro Semi Bold" pitchFamily="34" charset="0"/>
                <a:ea typeface="Crimson Pro Semi Bold" pitchFamily="34" charset="-122"/>
                <a:cs typeface="Crimson Pro Semi Bold" pitchFamily="34" charset="-120"/>
              </a:rPr>
              <a:t>⚠️</a:t>
            </a:r>
            <a:r>
              <a:rPr lang="en-US" sz="1100" dirty="0">
                <a:solidFill>
                  <a:srgbClr val="4C4C4D"/>
                </a:solidFill>
                <a:latin typeface="Crimson Pro Semi Bold" pitchFamily="34" charset="0"/>
                <a:ea typeface="Crimson Pro Semi Bold" pitchFamily="34" charset="-122"/>
                <a:cs typeface="Crimson Pro Semi Bold" pitchFamily="34" charset="-120"/>
              </a:rPr>
              <a:t> Alto rischio</a:t>
            </a:r>
            <a:endParaRPr lang="en-US" sz="1100" dirty="0"/>
          </a:p>
        </p:txBody>
      </p:sp>
      <p:sp>
        <p:nvSpPr>
          <p:cNvPr id="11" name="Text 6"/>
          <p:cNvSpPr/>
          <p:nvPr/>
        </p:nvSpPr>
        <p:spPr>
          <a:xfrm>
            <a:off x="4582864" y="2561779"/>
            <a:ext cx="4065017" cy="163264"/>
          </a:xfrm>
          <a:prstGeom prst="rect">
            <a:avLst/>
          </a:prstGeom>
          <a:noFill/>
          <a:ln/>
        </p:spPr>
        <p:txBody>
          <a:bodyPr wrap="non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Requisiti rigorosi: infrastrutture critiche, istruzione, occupazione</a:t>
            </a:r>
            <a:endParaRPr lang="en-US" sz="850" dirty="0"/>
          </a:p>
        </p:txBody>
      </p:sp>
      <p:pic>
        <p:nvPicPr>
          <p:cNvPr id="12" name="Image 3" descr="preencoded.png"/>
          <p:cNvPicPr>
            <a:picLocks noChangeAspect="1"/>
          </p:cNvPicPr>
          <p:nvPr/>
        </p:nvPicPr>
        <p:blipFill>
          <a:blip r:embed="rId6"/>
          <a:stretch>
            <a:fillRect/>
          </a:stretch>
        </p:blipFill>
        <p:spPr>
          <a:xfrm>
            <a:off x="3925119" y="2897237"/>
            <a:ext cx="567035" cy="680442"/>
          </a:xfrm>
          <a:prstGeom prst="rect">
            <a:avLst/>
          </a:prstGeom>
        </p:spPr>
      </p:pic>
      <p:sp>
        <p:nvSpPr>
          <p:cNvPr id="13" name="Text 7"/>
          <p:cNvSpPr/>
          <p:nvPr/>
        </p:nvSpPr>
        <p:spPr>
          <a:xfrm>
            <a:off x="4582864" y="3010644"/>
            <a:ext cx="1417662" cy="177180"/>
          </a:xfrm>
          <a:prstGeom prst="rect">
            <a:avLst/>
          </a:prstGeom>
          <a:noFill/>
          <a:ln/>
        </p:spPr>
        <p:txBody>
          <a:bodyPr wrap="none" lIns="0" tIns="0" rIns="0" bIns="0" rtlCol="0" anchor="t"/>
          <a:lstStyle/>
          <a:p>
            <a:pPr marL="0" indent="0" algn="l">
              <a:lnSpc>
                <a:spcPts val="1350"/>
              </a:lnSpc>
              <a:buNone/>
            </a:pPr>
            <a:r>
              <a:rPr lang="en-US" sz="1100" dirty="0">
                <a:solidFill>
                  <a:srgbClr val="000000"/>
                </a:solidFill>
                <a:latin typeface="Crimson Pro Semi Bold" pitchFamily="34" charset="0"/>
                <a:ea typeface="Crimson Pro Semi Bold" pitchFamily="34" charset="-122"/>
                <a:cs typeface="Crimson Pro Semi Bold" pitchFamily="34" charset="-120"/>
              </a:rPr>
              <a:t>ℹ️</a:t>
            </a:r>
            <a:r>
              <a:rPr lang="en-US" sz="1100" dirty="0">
                <a:solidFill>
                  <a:srgbClr val="4C4C4D"/>
                </a:solidFill>
                <a:latin typeface="Crimson Pro Semi Bold" pitchFamily="34" charset="0"/>
                <a:ea typeface="Crimson Pro Semi Bold" pitchFamily="34" charset="-122"/>
                <a:cs typeface="Crimson Pro Semi Bold" pitchFamily="34" charset="-120"/>
              </a:rPr>
              <a:t> Rischio limitato</a:t>
            </a:r>
            <a:endParaRPr lang="en-US" sz="1100" dirty="0"/>
          </a:p>
        </p:txBody>
      </p:sp>
      <p:sp>
        <p:nvSpPr>
          <p:cNvPr id="14" name="Text 8"/>
          <p:cNvSpPr/>
          <p:nvPr/>
        </p:nvSpPr>
        <p:spPr>
          <a:xfrm>
            <a:off x="4582864" y="3242220"/>
            <a:ext cx="4350583" cy="301452"/>
          </a:xfrm>
          <a:prstGeom prst="rect">
            <a:avLst/>
          </a:prstGeom>
          <a:noFill/>
          <a:ln/>
        </p:spPr>
        <p:txBody>
          <a:bodyPr wrap="none" lIns="0" tIns="0" rIns="0" bIns="0" rtlCol="0" anchor="t"/>
          <a:lstStyle/>
          <a:p>
            <a:pPr marL="0" indent="0" algn="l">
              <a:lnSpc>
                <a:spcPts val="1250"/>
              </a:lnSpc>
              <a:buNone/>
            </a:pPr>
            <a:r>
              <a:rPr lang="en-US" sz="850" dirty="0" err="1">
                <a:solidFill>
                  <a:srgbClr val="4C4C4D"/>
                </a:solidFill>
                <a:latin typeface="Heebo" pitchFamily="34" charset="0"/>
                <a:ea typeface="Heebo" pitchFamily="34" charset="-122"/>
                <a:cs typeface="Heebo" pitchFamily="34" charset="-120"/>
              </a:rPr>
              <a:t>Soggetti</a:t>
            </a:r>
            <a:r>
              <a:rPr lang="en-US" sz="850" dirty="0">
                <a:solidFill>
                  <a:srgbClr val="4C4C4D"/>
                </a:solidFill>
                <a:latin typeface="Heebo" pitchFamily="34" charset="0"/>
                <a:ea typeface="Heebo" pitchFamily="34" charset="-122"/>
                <a:cs typeface="Heebo" pitchFamily="34" charset="-120"/>
              </a:rPr>
              <a:t> a </a:t>
            </a:r>
            <a:r>
              <a:rPr lang="en-US" sz="850" dirty="0" err="1">
                <a:solidFill>
                  <a:srgbClr val="4C4C4D"/>
                </a:solidFill>
                <a:latin typeface="Heebo" pitchFamily="34" charset="0"/>
                <a:ea typeface="Heebo" pitchFamily="34" charset="-122"/>
                <a:cs typeface="Heebo" pitchFamily="34" charset="-120"/>
              </a:rPr>
              <a:t>obblighi</a:t>
            </a:r>
            <a:r>
              <a:rPr lang="en-US" sz="850" dirty="0">
                <a:solidFill>
                  <a:srgbClr val="4C4C4D"/>
                </a:solidFill>
                <a:latin typeface="Heebo" pitchFamily="34" charset="0"/>
                <a:ea typeface="Heebo" pitchFamily="34" charset="-122"/>
                <a:cs typeface="Heebo" pitchFamily="34" charset="-120"/>
              </a:rPr>
              <a:t> di trasparenza: I </a:t>
            </a:r>
            <a:r>
              <a:rPr lang="en-US" sz="850" dirty="0" err="1">
                <a:solidFill>
                  <a:srgbClr val="4C4C4D"/>
                </a:solidFill>
                <a:latin typeface="Heebo" pitchFamily="34" charset="0"/>
                <a:ea typeface="Heebo" pitchFamily="34" charset="-122"/>
                <a:cs typeface="Heebo" pitchFamily="34" charset="-120"/>
              </a:rPr>
              <a:t>soggetti</a:t>
            </a:r>
            <a:r>
              <a:rPr lang="en-US" sz="850" dirty="0">
                <a:solidFill>
                  <a:srgbClr val="4C4C4D"/>
                </a:solidFill>
                <a:latin typeface="Heebo" pitchFamily="34" charset="0"/>
                <a:ea typeface="Heebo" pitchFamily="34" charset="-122"/>
                <a:cs typeface="Heebo" pitchFamily="34" charset="-120"/>
              </a:rPr>
              <a:t> </a:t>
            </a:r>
            <a:r>
              <a:rPr lang="en-US" sz="850" dirty="0" err="1">
                <a:solidFill>
                  <a:srgbClr val="4C4C4D"/>
                </a:solidFill>
                <a:latin typeface="Heebo" pitchFamily="34" charset="0"/>
                <a:ea typeface="Heebo" pitchFamily="34" charset="-122"/>
                <a:cs typeface="Heebo" pitchFamily="34" charset="-120"/>
              </a:rPr>
              <a:t>devono</a:t>
            </a:r>
            <a:r>
              <a:rPr lang="en-US" sz="850" dirty="0">
                <a:solidFill>
                  <a:srgbClr val="4C4C4D"/>
                </a:solidFill>
                <a:latin typeface="Heebo" pitchFamily="34" charset="0"/>
                <a:ea typeface="Heebo" pitchFamily="34" charset="-122"/>
                <a:cs typeface="Heebo" pitchFamily="34" charset="-120"/>
              </a:rPr>
              <a:t> </a:t>
            </a:r>
            <a:r>
              <a:rPr lang="en-US" sz="850" dirty="0" err="1">
                <a:solidFill>
                  <a:srgbClr val="4C4C4D"/>
                </a:solidFill>
                <a:latin typeface="Heebo" pitchFamily="34" charset="0"/>
                <a:ea typeface="Heebo" pitchFamily="34" charset="-122"/>
                <a:cs typeface="Heebo" pitchFamily="34" charset="-120"/>
              </a:rPr>
              <a:t>sapere</a:t>
            </a:r>
            <a:r>
              <a:rPr lang="en-US" sz="850" dirty="0">
                <a:solidFill>
                  <a:srgbClr val="4C4C4D"/>
                </a:solidFill>
                <a:latin typeface="Heebo" pitchFamily="34" charset="0"/>
                <a:ea typeface="Heebo" pitchFamily="34" charset="-122"/>
                <a:cs typeface="Heebo" pitchFamily="34" charset="-120"/>
              </a:rPr>
              <a:t> di </a:t>
            </a:r>
            <a:r>
              <a:rPr lang="en-US" sz="850" dirty="0" err="1">
                <a:solidFill>
                  <a:srgbClr val="4C4C4D"/>
                </a:solidFill>
                <a:latin typeface="Heebo" pitchFamily="34" charset="0"/>
                <a:ea typeface="Heebo" pitchFamily="34" charset="-122"/>
                <a:cs typeface="Heebo" pitchFamily="34" charset="-120"/>
              </a:rPr>
              <a:t>interagire</a:t>
            </a:r>
            <a:r>
              <a:rPr lang="en-US" sz="850" dirty="0">
                <a:solidFill>
                  <a:srgbClr val="4C4C4D"/>
                </a:solidFill>
                <a:latin typeface="Heebo" pitchFamily="34" charset="0"/>
                <a:ea typeface="Heebo" pitchFamily="34" charset="-122"/>
                <a:cs typeface="Heebo" pitchFamily="34" charset="-120"/>
              </a:rPr>
              <a:t> con </a:t>
            </a:r>
            <a:r>
              <a:rPr lang="en-US" sz="850" dirty="0" err="1">
                <a:solidFill>
                  <a:srgbClr val="4C4C4D"/>
                </a:solidFill>
                <a:latin typeface="Heebo" pitchFamily="34" charset="0"/>
                <a:ea typeface="Heebo" pitchFamily="34" charset="-122"/>
                <a:cs typeface="Heebo" pitchFamily="34" charset="-120"/>
              </a:rPr>
              <a:t>strumenti</a:t>
            </a:r>
            <a:r>
              <a:rPr lang="en-US" sz="850" dirty="0">
                <a:solidFill>
                  <a:srgbClr val="4C4C4D"/>
                </a:solidFill>
                <a:latin typeface="Heebo" pitchFamily="34" charset="0"/>
                <a:ea typeface="Heebo" pitchFamily="34" charset="-122"/>
                <a:cs typeface="Heebo" pitchFamily="34" charset="-120"/>
              </a:rPr>
              <a:t> Ai</a:t>
            </a:r>
          </a:p>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a:t>
            </a:r>
            <a:r>
              <a:rPr lang="en-US" sz="850" dirty="0" err="1">
                <a:solidFill>
                  <a:srgbClr val="4C4C4D"/>
                </a:solidFill>
                <a:latin typeface="Heebo" pitchFamily="34" charset="0"/>
                <a:ea typeface="Heebo" pitchFamily="34" charset="-122"/>
                <a:cs typeface="Heebo" pitchFamily="34" charset="-120"/>
              </a:rPr>
              <a:t>es.Chatbot</a:t>
            </a:r>
            <a:r>
              <a:rPr lang="en-US" sz="850" dirty="0">
                <a:solidFill>
                  <a:srgbClr val="4C4C4D"/>
                </a:solidFill>
                <a:latin typeface="Heebo" pitchFamily="34" charset="0"/>
                <a:ea typeface="Heebo" pitchFamily="34" charset="-122"/>
                <a:cs typeface="Heebo" pitchFamily="34" charset="-120"/>
              </a:rPr>
              <a:t>, </a:t>
            </a:r>
            <a:r>
              <a:rPr lang="en-US" sz="850" dirty="0" err="1">
                <a:solidFill>
                  <a:srgbClr val="4C4C4D"/>
                </a:solidFill>
                <a:latin typeface="Heebo" pitchFamily="34" charset="0"/>
                <a:ea typeface="Heebo" pitchFamily="34" charset="-122"/>
                <a:cs typeface="Heebo" pitchFamily="34" charset="-120"/>
              </a:rPr>
              <a:t>deepfake</a:t>
            </a:r>
            <a:r>
              <a:rPr lang="en-US" sz="850" dirty="0">
                <a:solidFill>
                  <a:srgbClr val="4C4C4D"/>
                </a:solidFill>
                <a:latin typeface="Heebo" pitchFamily="34" charset="0"/>
                <a:ea typeface="Heebo" pitchFamily="34" charset="-122"/>
                <a:cs typeface="Heebo" pitchFamily="34" charset="-120"/>
              </a:rPr>
              <a:t>.)</a:t>
            </a:r>
            <a:endParaRPr lang="en-US" sz="850" dirty="0"/>
          </a:p>
        </p:txBody>
      </p:sp>
      <p:pic>
        <p:nvPicPr>
          <p:cNvPr id="15" name="Image 4" descr="preencoded.png"/>
          <p:cNvPicPr>
            <a:picLocks noChangeAspect="1"/>
          </p:cNvPicPr>
          <p:nvPr/>
        </p:nvPicPr>
        <p:blipFill>
          <a:blip r:embed="rId7"/>
          <a:stretch>
            <a:fillRect/>
          </a:stretch>
        </p:blipFill>
        <p:spPr>
          <a:xfrm>
            <a:off x="3925119" y="3577679"/>
            <a:ext cx="567035" cy="680442"/>
          </a:xfrm>
          <a:prstGeom prst="rect">
            <a:avLst/>
          </a:prstGeom>
        </p:spPr>
      </p:pic>
      <p:sp>
        <p:nvSpPr>
          <p:cNvPr id="16" name="Text 9"/>
          <p:cNvSpPr/>
          <p:nvPr/>
        </p:nvSpPr>
        <p:spPr>
          <a:xfrm>
            <a:off x="4582864" y="3691086"/>
            <a:ext cx="1417662" cy="177180"/>
          </a:xfrm>
          <a:prstGeom prst="rect">
            <a:avLst/>
          </a:prstGeom>
          <a:noFill/>
          <a:ln/>
        </p:spPr>
        <p:txBody>
          <a:bodyPr wrap="none" lIns="0" tIns="0" rIns="0" bIns="0" rtlCol="0" anchor="t"/>
          <a:lstStyle/>
          <a:p>
            <a:pPr marL="0" indent="0" algn="l">
              <a:lnSpc>
                <a:spcPts val="1350"/>
              </a:lnSpc>
              <a:buNone/>
            </a:pPr>
            <a:r>
              <a:rPr lang="en-US" sz="1100" dirty="0">
                <a:solidFill>
                  <a:srgbClr val="000000"/>
                </a:solidFill>
                <a:latin typeface="Crimson Pro Semi Bold" pitchFamily="34" charset="0"/>
                <a:ea typeface="Crimson Pro Semi Bold" pitchFamily="34" charset="-122"/>
                <a:cs typeface="Crimson Pro Semi Bold" pitchFamily="34" charset="-120"/>
              </a:rPr>
              <a:t>✅</a:t>
            </a:r>
            <a:r>
              <a:rPr lang="en-US" sz="1100" dirty="0">
                <a:solidFill>
                  <a:srgbClr val="4C4C4D"/>
                </a:solidFill>
                <a:latin typeface="Crimson Pro Semi Bold" pitchFamily="34" charset="0"/>
                <a:ea typeface="Crimson Pro Semi Bold" pitchFamily="34" charset="-122"/>
                <a:cs typeface="Crimson Pro Semi Bold" pitchFamily="34" charset="-120"/>
              </a:rPr>
              <a:t> Rischio minimo</a:t>
            </a:r>
            <a:endParaRPr lang="en-US" sz="1100" dirty="0"/>
          </a:p>
        </p:txBody>
      </p:sp>
      <p:sp>
        <p:nvSpPr>
          <p:cNvPr id="17" name="Text 10"/>
          <p:cNvSpPr/>
          <p:nvPr/>
        </p:nvSpPr>
        <p:spPr>
          <a:xfrm>
            <a:off x="4582864" y="3922663"/>
            <a:ext cx="4065017" cy="163264"/>
          </a:xfrm>
          <a:prstGeom prst="rect">
            <a:avLst/>
          </a:prstGeom>
          <a:noFill/>
          <a:ln/>
        </p:spPr>
        <p:txBody>
          <a:bodyPr wrap="none" lIns="0" tIns="0" rIns="0" bIns="0" rtlCol="0" anchor="t"/>
          <a:lstStyle/>
          <a:p>
            <a:pPr marL="0" indent="0" algn="l">
              <a:lnSpc>
                <a:spcPts val="1250"/>
              </a:lnSpc>
              <a:buNone/>
            </a:pPr>
            <a:r>
              <a:rPr lang="en-US" sz="850" dirty="0" err="1">
                <a:solidFill>
                  <a:srgbClr val="4C4C4D"/>
                </a:solidFill>
                <a:latin typeface="Heebo" pitchFamily="34" charset="0"/>
                <a:ea typeface="Heebo" pitchFamily="34" charset="-122"/>
                <a:cs typeface="Heebo" pitchFamily="34" charset="-120"/>
              </a:rPr>
              <a:t>Quando</a:t>
            </a:r>
            <a:r>
              <a:rPr lang="en-US" sz="850" dirty="0">
                <a:solidFill>
                  <a:srgbClr val="4C4C4D"/>
                </a:solidFill>
                <a:latin typeface="Heebo" pitchFamily="34" charset="0"/>
                <a:ea typeface="Heebo" pitchFamily="34" charset="-122"/>
                <a:cs typeface="Heebo" pitchFamily="34" charset="-120"/>
              </a:rPr>
              <a:t> </a:t>
            </a:r>
            <a:r>
              <a:rPr lang="en-US" sz="850" dirty="0" err="1">
                <a:solidFill>
                  <a:srgbClr val="4C4C4D"/>
                </a:solidFill>
                <a:latin typeface="Heebo" pitchFamily="34" charset="0"/>
                <a:ea typeface="Heebo" pitchFamily="34" charset="-122"/>
                <a:cs typeface="Heebo" pitchFamily="34" charset="-120"/>
              </a:rPr>
              <a:t>l’Ai</a:t>
            </a:r>
            <a:r>
              <a:rPr lang="en-US" sz="850" dirty="0">
                <a:solidFill>
                  <a:srgbClr val="4C4C4D"/>
                </a:solidFill>
                <a:latin typeface="Heebo" pitchFamily="34" charset="0"/>
                <a:ea typeface="Heebo" pitchFamily="34" charset="-122"/>
                <a:cs typeface="Heebo" pitchFamily="34" charset="-120"/>
              </a:rPr>
              <a:t> </a:t>
            </a:r>
            <a:r>
              <a:rPr lang="en-US" sz="850" dirty="0" err="1">
                <a:solidFill>
                  <a:srgbClr val="4C4C4D"/>
                </a:solidFill>
                <a:latin typeface="Heebo" pitchFamily="34" charset="0"/>
                <a:ea typeface="Heebo" pitchFamily="34" charset="-122"/>
                <a:cs typeface="Heebo" pitchFamily="34" charset="-120"/>
              </a:rPr>
              <a:t>svolge</a:t>
            </a:r>
            <a:r>
              <a:rPr lang="en-US" sz="850" dirty="0">
                <a:solidFill>
                  <a:srgbClr val="4C4C4D"/>
                </a:solidFill>
                <a:latin typeface="Heebo" pitchFamily="34" charset="0"/>
                <a:ea typeface="Heebo" pitchFamily="34" charset="-122"/>
                <a:cs typeface="Heebo" pitchFamily="34" charset="-120"/>
              </a:rPr>
              <a:t> un </a:t>
            </a:r>
            <a:r>
              <a:rPr lang="en-US" sz="850" dirty="0" err="1">
                <a:solidFill>
                  <a:srgbClr val="4C4C4D"/>
                </a:solidFill>
                <a:latin typeface="Heebo" pitchFamily="34" charset="0"/>
                <a:ea typeface="Heebo" pitchFamily="34" charset="-122"/>
                <a:cs typeface="Heebo" pitchFamily="34" charset="-120"/>
              </a:rPr>
              <a:t>ruolo</a:t>
            </a:r>
            <a:r>
              <a:rPr lang="en-US" sz="850" dirty="0">
                <a:solidFill>
                  <a:srgbClr val="4C4C4D"/>
                </a:solidFill>
                <a:latin typeface="Heebo" pitchFamily="34" charset="0"/>
                <a:ea typeface="Heebo" pitchFamily="34" charset="-122"/>
                <a:cs typeface="Heebo" pitchFamily="34" charset="-120"/>
              </a:rPr>
              <a:t> di </a:t>
            </a:r>
            <a:r>
              <a:rPr lang="en-US" sz="850" dirty="0" err="1">
                <a:solidFill>
                  <a:srgbClr val="4C4C4D"/>
                </a:solidFill>
                <a:latin typeface="Heebo" pitchFamily="34" charset="0"/>
                <a:ea typeface="Heebo" pitchFamily="34" charset="-122"/>
                <a:cs typeface="Heebo" pitchFamily="34" charset="-120"/>
              </a:rPr>
              <a:t>suggeritore</a:t>
            </a:r>
            <a:r>
              <a:rPr lang="en-US" sz="850" dirty="0">
                <a:solidFill>
                  <a:srgbClr val="4C4C4D"/>
                </a:solidFill>
                <a:latin typeface="Heebo" pitchFamily="34" charset="0"/>
                <a:ea typeface="Heebo" pitchFamily="34" charset="-122"/>
                <a:cs typeface="Heebo" pitchFamily="34" charset="-120"/>
              </a:rPr>
              <a:t> e  non di </a:t>
            </a:r>
            <a:r>
              <a:rPr lang="en-US" sz="850" dirty="0" err="1">
                <a:solidFill>
                  <a:srgbClr val="4C4C4D"/>
                </a:solidFill>
                <a:latin typeface="Heebo" pitchFamily="34" charset="0"/>
                <a:ea typeface="Heebo" pitchFamily="34" charset="-122"/>
                <a:cs typeface="Heebo" pitchFamily="34" charset="-120"/>
              </a:rPr>
              <a:t>decisore</a:t>
            </a:r>
            <a:endParaRPr lang="en-US" sz="850" dirty="0"/>
          </a:p>
        </p:txBody>
      </p:sp>
      <p:sp>
        <p:nvSpPr>
          <p:cNvPr id="18" name="Text 11"/>
          <p:cNvSpPr/>
          <p:nvPr/>
        </p:nvSpPr>
        <p:spPr>
          <a:xfrm>
            <a:off x="3925119" y="4360143"/>
            <a:ext cx="4722763" cy="326529"/>
          </a:xfrm>
          <a:prstGeom prst="rect">
            <a:avLst/>
          </a:prstGeom>
          <a:noFill/>
          <a:ln/>
        </p:spPr>
        <p:txBody>
          <a:bodyPr wrap="square" lIns="0" tIns="0" rIns="0" bIns="0" rtlCol="0" anchor="t"/>
          <a:lstStyle/>
          <a:p>
            <a:pPr marL="0" indent="0" algn="l">
              <a:lnSpc>
                <a:spcPts val="1250"/>
              </a:lnSpc>
              <a:buNone/>
            </a:pPr>
            <a:r>
              <a:rPr lang="en-US" sz="850" dirty="0">
                <a:solidFill>
                  <a:srgbClr val="4C4C4D"/>
                </a:solidFill>
                <a:latin typeface="Heebo" pitchFamily="34" charset="0"/>
                <a:ea typeface="Heebo" pitchFamily="34" charset="-122"/>
                <a:cs typeface="Heebo" pitchFamily="34" charset="-120"/>
              </a:rPr>
              <a:t>Questa classificazione si integra con il GDPR, creando un ecosistema normativo più completo per la gestione dei sistemi di IA e dei dati personali che utilizzano.</a:t>
            </a:r>
            <a:endParaRPr lang="en-US" sz="850" dirty="0"/>
          </a:p>
        </p:txBody>
      </p:sp>
      <p:pic>
        <p:nvPicPr>
          <p:cNvPr id="20" name="Immagine 19">
            <a:extLst>
              <a:ext uri="{FF2B5EF4-FFF2-40B4-BE49-F238E27FC236}">
                <a16:creationId xmlns:a16="http://schemas.microsoft.com/office/drawing/2014/main" id="{DA9D48D0-9867-7AB3-A0B7-D98D689B198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960247" y="210592"/>
            <a:ext cx="755650" cy="4979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96181" y="366936"/>
            <a:ext cx="2545790" cy="217736"/>
          </a:xfrm>
          <a:prstGeom prst="roundRect">
            <a:avLst>
              <a:gd name="adj" fmla="val 6495"/>
            </a:avLst>
          </a:prstGeom>
          <a:solidFill>
            <a:srgbClr val="D7DFF4"/>
          </a:solidFill>
          <a:ln/>
        </p:spPr>
        <p:txBody>
          <a:bodyPr/>
          <a:lstStyle/>
          <a:p>
            <a:endParaRPr lang="it-IT"/>
          </a:p>
        </p:txBody>
      </p:sp>
      <p:sp>
        <p:nvSpPr>
          <p:cNvPr id="3" name="Text 1"/>
          <p:cNvSpPr/>
          <p:nvPr/>
        </p:nvSpPr>
        <p:spPr>
          <a:xfrm>
            <a:off x="566873" y="402283"/>
            <a:ext cx="2861596" cy="147042"/>
          </a:xfrm>
          <a:prstGeom prst="rect">
            <a:avLst/>
          </a:prstGeom>
          <a:noFill/>
          <a:ln/>
        </p:spPr>
        <p:txBody>
          <a:bodyPr wrap="none" lIns="0" tIns="0" rIns="0" bIns="0" rtlCol="0" anchor="t"/>
          <a:lstStyle/>
          <a:p>
            <a:pPr>
              <a:lnSpc>
                <a:spcPct val="130000"/>
              </a:lnSpc>
            </a:pPr>
            <a:r>
              <a:rPr lang="en-US" sz="713" dirty="0">
                <a:solidFill>
                  <a:srgbClr val="15213F"/>
                </a:solidFill>
                <a:latin typeface="Roboto" pitchFamily="34" charset="0"/>
                <a:ea typeface="Roboto" pitchFamily="34" charset="-122"/>
                <a:cs typeface="Roboto" pitchFamily="34" charset="-120"/>
              </a:rPr>
              <a:t>SISTEMI AD ALTO RISCHIO NEL CONTESTO SCOLASTICO</a:t>
            </a:r>
            <a:endParaRPr lang="en-US" sz="713" dirty="0"/>
          </a:p>
        </p:txBody>
      </p:sp>
      <p:sp>
        <p:nvSpPr>
          <p:cNvPr id="4" name="Text 2"/>
          <p:cNvSpPr/>
          <p:nvPr/>
        </p:nvSpPr>
        <p:spPr>
          <a:xfrm>
            <a:off x="496181" y="629394"/>
            <a:ext cx="6328758" cy="368201"/>
          </a:xfrm>
          <a:prstGeom prst="rect">
            <a:avLst/>
          </a:prstGeom>
          <a:noFill/>
          <a:ln/>
        </p:spPr>
        <p:txBody>
          <a:bodyPr wrap="none" lIns="0" tIns="0" rIns="0" bIns="0" rtlCol="0" anchor="t"/>
          <a:lstStyle/>
          <a:p>
            <a:pPr>
              <a:lnSpc>
                <a:spcPct val="104000"/>
              </a:lnSpc>
            </a:pPr>
            <a:r>
              <a:rPr lang="en-US" sz="2288" dirty="0">
                <a:solidFill>
                  <a:srgbClr val="3257B8"/>
                </a:solidFill>
                <a:latin typeface="Roboto Slab" pitchFamily="34" charset="0"/>
                <a:ea typeface="Roboto Slab" pitchFamily="34" charset="-122"/>
                <a:cs typeface="Roboto Slab" pitchFamily="34" charset="-120"/>
              </a:rPr>
              <a:t>Quali tecnologie rientrano nella categoria?</a:t>
            </a:r>
            <a:endParaRPr lang="en-US" sz="2288" dirty="0"/>
          </a:p>
        </p:txBody>
      </p:sp>
      <p:sp>
        <p:nvSpPr>
          <p:cNvPr id="5" name="Text 3"/>
          <p:cNvSpPr/>
          <p:nvPr/>
        </p:nvSpPr>
        <p:spPr>
          <a:xfrm>
            <a:off x="496181" y="1165474"/>
            <a:ext cx="8151410" cy="367754"/>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L'AI Act identifica con precisione le categorie di sistemi IA ad alto rischio. Nel contesto scolastico, le seguenti tecnologie richiedono particolare attenzione e piena conformità normativa entro il 2 agosto 2026.</a:t>
            </a:r>
            <a:endParaRPr lang="en-US" sz="900" dirty="0"/>
          </a:p>
        </p:txBody>
      </p:sp>
      <p:pic>
        <p:nvPicPr>
          <p:cNvPr id="6" name="Image 0" descr="preencoded.png"/>
          <p:cNvPicPr>
            <a:picLocks noChangeAspect="1"/>
          </p:cNvPicPr>
          <p:nvPr/>
        </p:nvPicPr>
        <p:blipFill>
          <a:blip r:embed="rId3"/>
          <a:stretch>
            <a:fillRect/>
          </a:stretch>
        </p:blipFill>
        <p:spPr>
          <a:xfrm>
            <a:off x="496180" y="1659136"/>
            <a:ext cx="403910" cy="249585"/>
          </a:xfrm>
          <a:prstGeom prst="rect">
            <a:avLst/>
          </a:prstGeom>
        </p:spPr>
      </p:pic>
      <p:sp>
        <p:nvSpPr>
          <p:cNvPr id="7" name="Text 4"/>
          <p:cNvSpPr/>
          <p:nvPr/>
        </p:nvSpPr>
        <p:spPr>
          <a:xfrm>
            <a:off x="1039986" y="1659136"/>
            <a:ext cx="1389127" cy="368350"/>
          </a:xfrm>
          <a:prstGeom prst="rect">
            <a:avLst/>
          </a:prstGeom>
          <a:noFill/>
          <a:ln/>
        </p:spPr>
        <p:txBody>
          <a:bodyPr wrap="square" lIns="0" tIns="0" rIns="0" bIns="0" rtlCol="0" anchor="t">
            <a:normAutofit/>
          </a:bodyPr>
          <a:lstStyle/>
          <a:p>
            <a:pPr>
              <a:lnSpc>
                <a:spcPct val="104000"/>
              </a:lnSpc>
            </a:pPr>
            <a:r>
              <a:rPr lang="en-US" sz="1125" dirty="0">
                <a:solidFill>
                  <a:srgbClr val="15213F"/>
                </a:solidFill>
                <a:latin typeface="Roboto Slab" pitchFamily="34" charset="0"/>
                <a:ea typeface="Roboto Slab" pitchFamily="34" charset="-122"/>
                <a:cs typeface="Roboto Slab" pitchFamily="34" charset="-120"/>
              </a:rPr>
              <a:t>Valutazione e carriera scolastica</a:t>
            </a:r>
            <a:endParaRPr lang="en-US" sz="1125" dirty="0"/>
          </a:p>
        </p:txBody>
      </p:sp>
      <p:sp>
        <p:nvSpPr>
          <p:cNvPr id="8" name="Text 5"/>
          <p:cNvSpPr/>
          <p:nvPr/>
        </p:nvSpPr>
        <p:spPr>
          <a:xfrm>
            <a:off x="1039986" y="2094607"/>
            <a:ext cx="1389127" cy="919386"/>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Strumenti di valutazione automatizzata che incidono su voti, esami o sull'orientamento dello studente.</a:t>
            </a:r>
            <a:endParaRPr lang="en-US" sz="900" dirty="0"/>
          </a:p>
        </p:txBody>
      </p:sp>
      <p:pic>
        <p:nvPicPr>
          <p:cNvPr id="9" name="Image 1" descr="preencoded.png"/>
          <p:cNvPicPr>
            <a:picLocks noChangeAspect="1"/>
          </p:cNvPicPr>
          <p:nvPr/>
        </p:nvPicPr>
        <p:blipFill>
          <a:blip r:embed="rId4"/>
          <a:stretch>
            <a:fillRect/>
          </a:stretch>
        </p:blipFill>
        <p:spPr>
          <a:xfrm>
            <a:off x="2569006" y="1659136"/>
            <a:ext cx="403910" cy="249585"/>
          </a:xfrm>
          <a:prstGeom prst="rect">
            <a:avLst/>
          </a:prstGeom>
        </p:spPr>
      </p:pic>
      <p:sp>
        <p:nvSpPr>
          <p:cNvPr id="10" name="Text 6"/>
          <p:cNvSpPr/>
          <p:nvPr/>
        </p:nvSpPr>
        <p:spPr>
          <a:xfrm>
            <a:off x="3112812" y="1659136"/>
            <a:ext cx="1389127" cy="368350"/>
          </a:xfrm>
          <a:prstGeom prst="rect">
            <a:avLst/>
          </a:prstGeom>
          <a:noFill/>
          <a:ln/>
        </p:spPr>
        <p:txBody>
          <a:bodyPr wrap="square" lIns="0" tIns="0" rIns="0" bIns="0" rtlCol="0" anchor="t">
            <a:normAutofit/>
          </a:bodyPr>
          <a:lstStyle/>
          <a:p>
            <a:pPr>
              <a:lnSpc>
                <a:spcPct val="104000"/>
              </a:lnSpc>
            </a:pPr>
            <a:r>
              <a:rPr lang="en-US" sz="1125" dirty="0">
                <a:solidFill>
                  <a:srgbClr val="15213F"/>
                </a:solidFill>
                <a:latin typeface="Roboto Slab" pitchFamily="34" charset="0"/>
                <a:ea typeface="Roboto Slab" pitchFamily="34" charset="-122"/>
                <a:cs typeface="Roboto Slab" pitchFamily="34" charset="-120"/>
              </a:rPr>
              <a:t>Selezione e ammissione</a:t>
            </a:r>
            <a:endParaRPr lang="en-US" sz="1125" dirty="0"/>
          </a:p>
        </p:txBody>
      </p:sp>
      <p:sp>
        <p:nvSpPr>
          <p:cNvPr id="11" name="Text 7"/>
          <p:cNvSpPr/>
          <p:nvPr/>
        </p:nvSpPr>
        <p:spPr>
          <a:xfrm>
            <a:off x="3112812" y="2094607"/>
            <a:ext cx="1389127" cy="1103263"/>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Tecnologie che influenzano l'ammissione, l'assegnazione o la selezione degli studenti a istituti, corsi o specifici percorsi formativi.</a:t>
            </a:r>
            <a:endParaRPr lang="en-US" sz="900" dirty="0"/>
          </a:p>
        </p:txBody>
      </p:sp>
      <p:pic>
        <p:nvPicPr>
          <p:cNvPr id="12" name="Image 2" descr="preencoded.png"/>
          <p:cNvPicPr>
            <a:picLocks noChangeAspect="1"/>
          </p:cNvPicPr>
          <p:nvPr/>
        </p:nvPicPr>
        <p:blipFill>
          <a:blip r:embed="rId5"/>
          <a:stretch>
            <a:fillRect/>
          </a:stretch>
        </p:blipFill>
        <p:spPr>
          <a:xfrm>
            <a:off x="4641833" y="1659136"/>
            <a:ext cx="403910" cy="249585"/>
          </a:xfrm>
          <a:prstGeom prst="rect">
            <a:avLst/>
          </a:prstGeom>
        </p:spPr>
      </p:pic>
      <p:sp>
        <p:nvSpPr>
          <p:cNvPr id="13" name="Text 8"/>
          <p:cNvSpPr/>
          <p:nvPr/>
        </p:nvSpPr>
        <p:spPr>
          <a:xfrm>
            <a:off x="5185638" y="1659136"/>
            <a:ext cx="1389127" cy="184175"/>
          </a:xfrm>
          <a:prstGeom prst="rect">
            <a:avLst/>
          </a:prstGeom>
          <a:noFill/>
          <a:ln/>
        </p:spPr>
        <p:txBody>
          <a:bodyPr wrap="none" lIns="0" tIns="0" rIns="0" bIns="0" rtlCol="0" anchor="t"/>
          <a:lstStyle/>
          <a:p>
            <a:pPr>
              <a:lnSpc>
                <a:spcPct val="104000"/>
              </a:lnSpc>
            </a:pPr>
            <a:r>
              <a:rPr lang="en-US" sz="1125" dirty="0">
                <a:solidFill>
                  <a:srgbClr val="15213F"/>
                </a:solidFill>
                <a:latin typeface="Roboto Slab" pitchFamily="34" charset="0"/>
                <a:ea typeface="Roboto Slab" pitchFamily="34" charset="-122"/>
                <a:cs typeface="Roboto Slab" pitchFamily="34" charset="-120"/>
              </a:rPr>
              <a:t>Analisi predittiva</a:t>
            </a:r>
            <a:endParaRPr lang="en-US" sz="1125" dirty="0"/>
          </a:p>
        </p:txBody>
      </p:sp>
      <p:sp>
        <p:nvSpPr>
          <p:cNvPr id="14" name="Text 9"/>
          <p:cNvSpPr/>
          <p:nvPr/>
        </p:nvSpPr>
        <p:spPr>
          <a:xfrm>
            <a:off x="5185638" y="1910432"/>
            <a:ext cx="1389127" cy="919386"/>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Sistemi utilizzati per prevedere il rendimento scolastico o identificare precocemente il rischio di dispersione scolastica.</a:t>
            </a:r>
            <a:endParaRPr lang="en-US" sz="900" dirty="0"/>
          </a:p>
        </p:txBody>
      </p:sp>
      <p:pic>
        <p:nvPicPr>
          <p:cNvPr id="15" name="Image 3" descr="preencoded.png"/>
          <p:cNvPicPr>
            <a:picLocks noChangeAspect="1"/>
          </p:cNvPicPr>
          <p:nvPr/>
        </p:nvPicPr>
        <p:blipFill>
          <a:blip r:embed="rId6"/>
          <a:stretch>
            <a:fillRect/>
          </a:stretch>
        </p:blipFill>
        <p:spPr>
          <a:xfrm>
            <a:off x="6714659" y="1659136"/>
            <a:ext cx="403910" cy="249585"/>
          </a:xfrm>
          <a:prstGeom prst="rect">
            <a:avLst/>
          </a:prstGeom>
        </p:spPr>
      </p:pic>
      <p:sp>
        <p:nvSpPr>
          <p:cNvPr id="16" name="Text 10"/>
          <p:cNvSpPr/>
          <p:nvPr/>
        </p:nvSpPr>
        <p:spPr>
          <a:xfrm>
            <a:off x="7258464" y="1659136"/>
            <a:ext cx="1389127" cy="368350"/>
          </a:xfrm>
          <a:prstGeom prst="rect">
            <a:avLst/>
          </a:prstGeom>
          <a:noFill/>
          <a:ln/>
        </p:spPr>
        <p:txBody>
          <a:bodyPr wrap="square" lIns="0" tIns="0" rIns="0" bIns="0" rtlCol="0" anchor="t">
            <a:normAutofit/>
          </a:bodyPr>
          <a:lstStyle/>
          <a:p>
            <a:pPr>
              <a:lnSpc>
                <a:spcPct val="104000"/>
              </a:lnSpc>
            </a:pPr>
            <a:r>
              <a:rPr lang="en-US" sz="1125" dirty="0">
                <a:solidFill>
                  <a:srgbClr val="15213F"/>
                </a:solidFill>
                <a:latin typeface="Roboto Slab" pitchFamily="34" charset="0"/>
                <a:ea typeface="Roboto Slab" pitchFamily="34" charset="-122"/>
                <a:cs typeface="Roboto Slab" pitchFamily="34" charset="-120"/>
              </a:rPr>
              <a:t>Monitoraggio negli esami</a:t>
            </a:r>
            <a:endParaRPr lang="en-US" sz="1125" dirty="0"/>
          </a:p>
        </p:txBody>
      </p:sp>
      <p:sp>
        <p:nvSpPr>
          <p:cNvPr id="17" name="Text 11"/>
          <p:cNvSpPr/>
          <p:nvPr/>
        </p:nvSpPr>
        <p:spPr>
          <a:xfrm>
            <a:off x="7258464" y="2094607"/>
            <a:ext cx="1389127" cy="735509"/>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Software di </a:t>
            </a:r>
            <a:r>
              <a:rPr lang="en-US" sz="900" i="1" dirty="0">
                <a:solidFill>
                  <a:srgbClr val="15213F"/>
                </a:solidFill>
                <a:latin typeface="Roboto" pitchFamily="34" charset="0"/>
                <a:ea typeface="Roboto" pitchFamily="34" charset="-122"/>
                <a:cs typeface="Roboto" pitchFamily="34" charset="-120"/>
              </a:rPr>
              <a:t>proctoring</a:t>
            </a:r>
            <a:r>
              <a:rPr lang="en-US" sz="900" dirty="0">
                <a:solidFill>
                  <a:srgbClr val="15213F"/>
                </a:solidFill>
                <a:latin typeface="Roboto" pitchFamily="34" charset="0"/>
                <a:ea typeface="Roboto" pitchFamily="34" charset="-122"/>
                <a:cs typeface="Roboto" pitchFamily="34" charset="-120"/>
              </a:rPr>
              <a:t> basati sull'IA per rilevare comportamenti vietati durante le prove d'esame.</a:t>
            </a:r>
            <a:endParaRPr lang="en-US" sz="900" dirty="0"/>
          </a:p>
        </p:txBody>
      </p:sp>
      <p:pic>
        <p:nvPicPr>
          <p:cNvPr id="18" name="Image 4" descr="preencoded.png"/>
          <p:cNvPicPr>
            <a:picLocks noChangeAspect="1"/>
          </p:cNvPicPr>
          <p:nvPr/>
        </p:nvPicPr>
        <p:blipFill>
          <a:blip r:embed="rId7"/>
          <a:stretch>
            <a:fillRect/>
          </a:stretch>
        </p:blipFill>
        <p:spPr>
          <a:xfrm>
            <a:off x="496180" y="3421708"/>
            <a:ext cx="403910" cy="249585"/>
          </a:xfrm>
          <a:prstGeom prst="rect">
            <a:avLst/>
          </a:prstGeom>
        </p:spPr>
      </p:pic>
      <p:sp>
        <p:nvSpPr>
          <p:cNvPr id="19" name="Text 12"/>
          <p:cNvSpPr/>
          <p:nvPr/>
        </p:nvSpPr>
        <p:spPr>
          <a:xfrm>
            <a:off x="1039986" y="3421708"/>
            <a:ext cx="1389127" cy="368350"/>
          </a:xfrm>
          <a:prstGeom prst="rect">
            <a:avLst/>
          </a:prstGeom>
          <a:noFill/>
          <a:ln/>
        </p:spPr>
        <p:txBody>
          <a:bodyPr wrap="square" lIns="0" tIns="0" rIns="0" bIns="0" rtlCol="0" anchor="t">
            <a:normAutofit/>
          </a:bodyPr>
          <a:lstStyle/>
          <a:p>
            <a:pPr>
              <a:lnSpc>
                <a:spcPct val="104000"/>
              </a:lnSpc>
            </a:pPr>
            <a:r>
              <a:rPr lang="en-US" sz="1125" dirty="0">
                <a:solidFill>
                  <a:srgbClr val="15213F"/>
                </a:solidFill>
                <a:latin typeface="Roboto Slab" pitchFamily="34" charset="0"/>
                <a:ea typeface="Roboto Slab" pitchFamily="34" charset="-122"/>
                <a:cs typeface="Roboto Slab" pitchFamily="34" charset="-120"/>
              </a:rPr>
              <a:t>Riconoscimento biometrico</a:t>
            </a:r>
            <a:endParaRPr lang="en-US" sz="1125" dirty="0"/>
          </a:p>
        </p:txBody>
      </p:sp>
      <p:sp>
        <p:nvSpPr>
          <p:cNvPr id="20" name="Text 13"/>
          <p:cNvSpPr/>
          <p:nvPr/>
        </p:nvSpPr>
        <p:spPr>
          <a:xfrm>
            <a:off x="1039986" y="3857179"/>
            <a:ext cx="1389127" cy="919386"/>
          </a:xfrm>
          <a:prstGeom prst="rect">
            <a:avLst/>
          </a:prstGeom>
          <a:noFill/>
          <a:ln/>
        </p:spPr>
        <p:txBody>
          <a:bodyPr wrap="square" lIns="0" tIns="0" rIns="0" bIns="0" rtlCol="0" anchor="t">
            <a:normAutofit/>
          </a:bodyPr>
          <a:lstStyle/>
          <a:p>
            <a:pPr>
              <a:lnSpc>
                <a:spcPct val="130000"/>
              </a:lnSpc>
            </a:pPr>
            <a:r>
              <a:rPr lang="en-US" sz="900" dirty="0">
                <a:solidFill>
                  <a:srgbClr val="15213F"/>
                </a:solidFill>
                <a:latin typeface="Roboto" pitchFamily="34" charset="0"/>
                <a:ea typeface="Roboto" pitchFamily="34" charset="-122"/>
                <a:cs typeface="Roboto" pitchFamily="34" charset="-120"/>
              </a:rPr>
              <a:t>Tecnologie biometriche per il controllo delle presenze o per l'analisi comportamentale degli studenti.</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96181" y="440159"/>
            <a:ext cx="1205701" cy="233214"/>
          </a:xfrm>
          <a:prstGeom prst="roundRect">
            <a:avLst>
              <a:gd name="adj" fmla="val 6383"/>
            </a:avLst>
          </a:prstGeom>
          <a:solidFill>
            <a:srgbClr val="D7DFF4"/>
          </a:solidFill>
          <a:ln/>
        </p:spPr>
        <p:txBody>
          <a:bodyPr/>
          <a:lstStyle/>
          <a:p>
            <a:endParaRPr lang="it-IT"/>
          </a:p>
        </p:txBody>
      </p:sp>
      <p:sp>
        <p:nvSpPr>
          <p:cNvPr id="3" name="Text 1"/>
          <p:cNvSpPr/>
          <p:nvPr/>
        </p:nvSpPr>
        <p:spPr>
          <a:xfrm>
            <a:off x="570593" y="477366"/>
            <a:ext cx="1514065" cy="158800"/>
          </a:xfrm>
          <a:prstGeom prst="rect">
            <a:avLst/>
          </a:prstGeom>
          <a:noFill/>
          <a:ln/>
        </p:spPr>
        <p:txBody>
          <a:bodyPr wrap="none" lIns="0" tIns="0" rIns="0" bIns="0" rtlCol="0" anchor="t"/>
          <a:lstStyle/>
          <a:p>
            <a:pPr>
              <a:lnSpc>
                <a:spcPct val="133000"/>
              </a:lnSpc>
            </a:pPr>
            <a:r>
              <a:rPr lang="en-US" sz="750" dirty="0">
                <a:solidFill>
                  <a:srgbClr val="15213F"/>
                </a:solidFill>
                <a:latin typeface="Roboto" pitchFamily="34" charset="0"/>
                <a:ea typeface="Roboto" pitchFamily="34" charset="-122"/>
                <a:cs typeface="Roboto" pitchFamily="34" charset="-120"/>
              </a:rPr>
              <a:t>CHECKLIST OPERATIVA</a:t>
            </a:r>
            <a:endParaRPr lang="en-US" sz="750" dirty="0"/>
          </a:p>
        </p:txBody>
      </p:sp>
      <p:sp>
        <p:nvSpPr>
          <p:cNvPr id="4" name="Text 2"/>
          <p:cNvSpPr/>
          <p:nvPr/>
        </p:nvSpPr>
        <p:spPr>
          <a:xfrm>
            <a:off x="496181" y="722933"/>
            <a:ext cx="8154610" cy="387548"/>
          </a:xfrm>
          <a:prstGeom prst="rect">
            <a:avLst/>
          </a:prstGeom>
          <a:noFill/>
          <a:ln/>
        </p:spPr>
        <p:txBody>
          <a:bodyPr wrap="none" lIns="0" tIns="0" rIns="0" bIns="0" rtlCol="0" anchor="t"/>
          <a:lstStyle/>
          <a:p>
            <a:pPr>
              <a:lnSpc>
                <a:spcPct val="104000"/>
              </a:lnSpc>
            </a:pPr>
            <a:r>
              <a:rPr lang="en-US" sz="2438" dirty="0">
                <a:solidFill>
                  <a:srgbClr val="3257B8"/>
                </a:solidFill>
                <a:latin typeface="Roboto Slab" pitchFamily="34" charset="0"/>
                <a:ea typeface="Roboto Slab" pitchFamily="34" charset="-122"/>
                <a:cs typeface="Roboto Slab" pitchFamily="34" charset="-120"/>
              </a:rPr>
              <a:t>Cosa fare entro agosto 2026: la checklist per le scuole</a:t>
            </a:r>
            <a:endParaRPr lang="en-US" sz="2438" dirty="0"/>
          </a:p>
        </p:txBody>
      </p:sp>
      <p:sp>
        <p:nvSpPr>
          <p:cNvPr id="5" name="Text 3"/>
          <p:cNvSpPr/>
          <p:nvPr/>
        </p:nvSpPr>
        <p:spPr>
          <a:xfrm>
            <a:off x="496181" y="1296516"/>
            <a:ext cx="8151410" cy="396925"/>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Le scuole hanno tempo fino al </a:t>
            </a:r>
            <a:r>
              <a:rPr lang="en-US" sz="975" b="1" dirty="0">
                <a:solidFill>
                  <a:srgbClr val="15213F"/>
                </a:solidFill>
                <a:latin typeface="Roboto" pitchFamily="34" charset="0"/>
                <a:ea typeface="Roboto" pitchFamily="34" charset="-122"/>
                <a:cs typeface="Roboto" pitchFamily="34" charset="-120"/>
              </a:rPr>
              <a:t>2 agosto 2026</a:t>
            </a:r>
            <a:r>
              <a:rPr lang="en-US" sz="975" dirty="0">
                <a:solidFill>
                  <a:srgbClr val="15213F"/>
                </a:solidFill>
                <a:latin typeface="Roboto" pitchFamily="34" charset="0"/>
                <a:ea typeface="Roboto" pitchFamily="34" charset="-122"/>
                <a:cs typeface="Roboto" pitchFamily="34" charset="-120"/>
              </a:rPr>
              <a:t> per adeguarsi. Ecco i tre passaggi fondamentali per prepararsi alla piena applicazione dell'AI Act e garantire la conformità dei propri sistemi digitali.</a:t>
            </a:r>
            <a:endParaRPr lang="en-US" sz="975" dirty="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81" y="1832967"/>
            <a:ext cx="2634490" cy="2107630"/>
          </a:xfrm>
          <a:prstGeom prst="rect">
            <a:avLst/>
          </a:prstGeom>
        </p:spPr>
      </p:pic>
      <p:sp>
        <p:nvSpPr>
          <p:cNvPr id="7" name="Text 4"/>
          <p:cNvSpPr/>
          <p:nvPr/>
        </p:nvSpPr>
        <p:spPr>
          <a:xfrm>
            <a:off x="1720410" y="1916981"/>
            <a:ext cx="186031" cy="232544"/>
          </a:xfrm>
          <a:prstGeom prst="rect">
            <a:avLst/>
          </a:prstGeom>
          <a:noFill/>
          <a:ln/>
        </p:spPr>
        <p:txBody>
          <a:bodyPr wrap="none" lIns="0" tIns="0" rIns="0" bIns="0" rtlCol="0" anchor="ctr"/>
          <a:lstStyle/>
          <a:p>
            <a:pPr algn="ctr"/>
            <a:r>
              <a:rPr lang="en-US" sz="1463" dirty="0">
                <a:solidFill>
                  <a:srgbClr val="15213F"/>
                </a:solidFill>
                <a:latin typeface="Roboto Slab" pitchFamily="34" charset="0"/>
                <a:ea typeface="Roboto Slab" pitchFamily="34" charset="-122"/>
                <a:cs typeface="Roboto Slab" pitchFamily="34" charset="-120"/>
              </a:rPr>
              <a:t>1</a:t>
            </a:r>
            <a:endParaRPr lang="en-US" sz="1463" dirty="0"/>
          </a:p>
        </p:txBody>
      </p:sp>
      <p:sp>
        <p:nvSpPr>
          <p:cNvPr id="8" name="Text 5"/>
          <p:cNvSpPr/>
          <p:nvPr/>
        </p:nvSpPr>
        <p:spPr>
          <a:xfrm>
            <a:off x="634438" y="2343299"/>
            <a:ext cx="1844009" cy="193849"/>
          </a:xfrm>
          <a:prstGeom prst="rect">
            <a:avLst/>
          </a:prstGeom>
          <a:noFill/>
          <a:ln/>
        </p:spPr>
        <p:txBody>
          <a:bodyPr wrap="none" lIns="0" tIns="0" rIns="0" bIns="0" rtlCol="0" anchor="t"/>
          <a:lstStyle/>
          <a:p>
            <a:pPr>
              <a:lnSpc>
                <a:spcPct val="104000"/>
              </a:lnSpc>
            </a:pPr>
            <a:r>
              <a:rPr lang="en-US" sz="1200" dirty="0">
                <a:solidFill>
                  <a:srgbClr val="15213F"/>
                </a:solidFill>
                <a:latin typeface="Roboto Slab" pitchFamily="34" charset="0"/>
                <a:ea typeface="Roboto Slab" pitchFamily="34" charset="-122"/>
                <a:cs typeface="Roboto Slab" pitchFamily="34" charset="-120"/>
              </a:rPr>
              <a:t>Mappatura dei sistemi IA</a:t>
            </a:r>
            <a:endParaRPr lang="en-US" sz="1200" dirty="0"/>
          </a:p>
        </p:txBody>
      </p:sp>
      <p:sp>
        <p:nvSpPr>
          <p:cNvPr id="9" name="Text 6"/>
          <p:cNvSpPr/>
          <p:nvPr/>
        </p:nvSpPr>
        <p:spPr>
          <a:xfrm>
            <a:off x="634439" y="2611561"/>
            <a:ext cx="2357974" cy="1190774"/>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Censire tutti i software e le tecnologie digitali in uso nella scuola che integrano funzionalità di IA — sia per la didattica che per la segreteria. Documentare fornitore, finalità d'uso e livello di rischio di ciascun sistema.</a:t>
            </a:r>
            <a:endParaRPr lang="en-US" sz="975" dirty="0"/>
          </a:p>
        </p:txBody>
      </p:sp>
      <p:pic>
        <p:nvPicPr>
          <p:cNvPr id="10"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4641" y="1832967"/>
            <a:ext cx="2634490" cy="2107630"/>
          </a:xfrm>
          <a:prstGeom prst="rect">
            <a:avLst/>
          </a:prstGeom>
        </p:spPr>
      </p:pic>
      <p:sp>
        <p:nvSpPr>
          <p:cNvPr id="11" name="Text 7"/>
          <p:cNvSpPr/>
          <p:nvPr/>
        </p:nvSpPr>
        <p:spPr>
          <a:xfrm>
            <a:off x="4478871" y="1916981"/>
            <a:ext cx="186031" cy="232544"/>
          </a:xfrm>
          <a:prstGeom prst="rect">
            <a:avLst/>
          </a:prstGeom>
          <a:noFill/>
          <a:ln/>
        </p:spPr>
        <p:txBody>
          <a:bodyPr wrap="none" lIns="0" tIns="0" rIns="0" bIns="0" rtlCol="0" anchor="ctr"/>
          <a:lstStyle/>
          <a:p>
            <a:pPr algn="ctr"/>
            <a:r>
              <a:rPr lang="en-US" sz="1463" dirty="0">
                <a:solidFill>
                  <a:srgbClr val="15213F"/>
                </a:solidFill>
                <a:latin typeface="Roboto Slab" pitchFamily="34" charset="0"/>
                <a:ea typeface="Roboto Slab" pitchFamily="34" charset="-122"/>
                <a:cs typeface="Roboto Slab" pitchFamily="34" charset="-120"/>
              </a:rPr>
              <a:t>2</a:t>
            </a:r>
            <a:endParaRPr lang="en-US" sz="1463" dirty="0"/>
          </a:p>
        </p:txBody>
      </p:sp>
      <p:sp>
        <p:nvSpPr>
          <p:cNvPr id="12" name="Text 8"/>
          <p:cNvSpPr/>
          <p:nvPr/>
        </p:nvSpPr>
        <p:spPr>
          <a:xfrm>
            <a:off x="3392899" y="2343299"/>
            <a:ext cx="1618019" cy="193849"/>
          </a:xfrm>
          <a:prstGeom prst="rect">
            <a:avLst/>
          </a:prstGeom>
          <a:noFill/>
          <a:ln/>
        </p:spPr>
        <p:txBody>
          <a:bodyPr wrap="none" lIns="0" tIns="0" rIns="0" bIns="0" rtlCol="0" anchor="t"/>
          <a:lstStyle/>
          <a:p>
            <a:pPr>
              <a:lnSpc>
                <a:spcPct val="104000"/>
              </a:lnSpc>
            </a:pPr>
            <a:r>
              <a:rPr lang="en-US" sz="1200" dirty="0">
                <a:solidFill>
                  <a:srgbClr val="15213F"/>
                </a:solidFill>
                <a:latin typeface="Roboto Slab" pitchFamily="34" charset="0"/>
                <a:ea typeface="Roboto Slab" pitchFamily="34" charset="-122"/>
                <a:cs typeface="Roboto Slab" pitchFamily="34" charset="-120"/>
              </a:rPr>
              <a:t>Piano d'Istituto sull'IA</a:t>
            </a:r>
            <a:endParaRPr lang="en-US" sz="1200" dirty="0"/>
          </a:p>
        </p:txBody>
      </p:sp>
      <p:sp>
        <p:nvSpPr>
          <p:cNvPr id="13" name="Text 9"/>
          <p:cNvSpPr/>
          <p:nvPr/>
        </p:nvSpPr>
        <p:spPr>
          <a:xfrm>
            <a:off x="3392899" y="2611561"/>
            <a:ext cx="2357974" cy="1190774"/>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Integrare le linee guida sull'uso consapevole dell'intelligenza artificiale all'interno del </a:t>
            </a:r>
            <a:r>
              <a:rPr lang="en-US" sz="975" b="1" dirty="0">
                <a:solidFill>
                  <a:srgbClr val="15213F"/>
                </a:solidFill>
                <a:latin typeface="Roboto" pitchFamily="34" charset="0"/>
                <a:ea typeface="Roboto" pitchFamily="34" charset="-122"/>
                <a:cs typeface="Roboto" pitchFamily="34" charset="-120"/>
              </a:rPr>
              <a:t>PTOF</a:t>
            </a:r>
            <a:r>
              <a:rPr lang="en-US" sz="975" dirty="0">
                <a:solidFill>
                  <a:srgbClr val="15213F"/>
                </a:solidFill>
                <a:latin typeface="Roboto" pitchFamily="34" charset="0"/>
                <a:ea typeface="Roboto" pitchFamily="34" charset="-122"/>
                <a:cs typeface="Roboto" pitchFamily="34" charset="-120"/>
              </a:rPr>
              <a:t> (Piano Triennale dell'Offerta Formativa), definendo policy interne chiare per l'adozione responsabile delle tecnologie IA.</a:t>
            </a:r>
            <a:endParaRPr lang="en-US" sz="975" dirty="0"/>
          </a:p>
        </p:txBody>
      </p:sp>
      <p:pic>
        <p:nvPicPr>
          <p:cNvPr id="14"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101" y="1832967"/>
            <a:ext cx="2634490" cy="2107630"/>
          </a:xfrm>
          <a:prstGeom prst="rect">
            <a:avLst/>
          </a:prstGeom>
        </p:spPr>
      </p:pic>
      <p:sp>
        <p:nvSpPr>
          <p:cNvPr id="15" name="Text 10"/>
          <p:cNvSpPr/>
          <p:nvPr/>
        </p:nvSpPr>
        <p:spPr>
          <a:xfrm>
            <a:off x="7237331" y="1916981"/>
            <a:ext cx="186031" cy="232544"/>
          </a:xfrm>
          <a:prstGeom prst="rect">
            <a:avLst/>
          </a:prstGeom>
          <a:noFill/>
          <a:ln/>
        </p:spPr>
        <p:txBody>
          <a:bodyPr wrap="none" lIns="0" tIns="0" rIns="0" bIns="0" rtlCol="0" anchor="ctr"/>
          <a:lstStyle/>
          <a:p>
            <a:pPr algn="ctr"/>
            <a:r>
              <a:rPr lang="en-US" sz="1463" dirty="0">
                <a:solidFill>
                  <a:srgbClr val="15213F"/>
                </a:solidFill>
                <a:latin typeface="Roboto Slab" pitchFamily="34" charset="0"/>
                <a:ea typeface="Roboto Slab" pitchFamily="34" charset="-122"/>
                <a:cs typeface="Roboto Slab" pitchFamily="34" charset="-120"/>
              </a:rPr>
              <a:t>3</a:t>
            </a:r>
            <a:endParaRPr lang="en-US" sz="1463" dirty="0"/>
          </a:p>
        </p:txBody>
      </p:sp>
      <p:sp>
        <p:nvSpPr>
          <p:cNvPr id="16" name="Text 11"/>
          <p:cNvSpPr/>
          <p:nvPr/>
        </p:nvSpPr>
        <p:spPr>
          <a:xfrm>
            <a:off x="6151359" y="2343299"/>
            <a:ext cx="1881066" cy="193849"/>
          </a:xfrm>
          <a:prstGeom prst="rect">
            <a:avLst/>
          </a:prstGeom>
          <a:noFill/>
          <a:ln/>
        </p:spPr>
        <p:txBody>
          <a:bodyPr wrap="none" lIns="0" tIns="0" rIns="0" bIns="0" rtlCol="0" anchor="t"/>
          <a:lstStyle/>
          <a:p>
            <a:pPr>
              <a:lnSpc>
                <a:spcPct val="104000"/>
              </a:lnSpc>
            </a:pPr>
            <a:r>
              <a:rPr lang="en-US" sz="1200" dirty="0" err="1">
                <a:solidFill>
                  <a:srgbClr val="15213F"/>
                </a:solidFill>
                <a:latin typeface="Roboto Slab" pitchFamily="34" charset="0"/>
                <a:ea typeface="Roboto Slab" pitchFamily="34" charset="-122"/>
                <a:cs typeface="Roboto Slab" pitchFamily="34" charset="-120"/>
              </a:rPr>
              <a:t>Alfabetizzazione</a:t>
            </a:r>
            <a:r>
              <a:rPr lang="en-US" sz="1200" dirty="0">
                <a:solidFill>
                  <a:srgbClr val="15213F"/>
                </a:solidFill>
                <a:latin typeface="Roboto Slab" pitchFamily="34" charset="0"/>
                <a:ea typeface="Roboto Slab" pitchFamily="34" charset="-122"/>
                <a:cs typeface="Roboto Slab" pitchFamily="34" charset="-120"/>
              </a:rPr>
              <a:t> del personale</a:t>
            </a:r>
            <a:endParaRPr lang="en-US" sz="1200" dirty="0"/>
          </a:p>
        </p:txBody>
      </p:sp>
      <p:sp>
        <p:nvSpPr>
          <p:cNvPr id="17" name="Text 12"/>
          <p:cNvSpPr/>
          <p:nvPr/>
        </p:nvSpPr>
        <p:spPr>
          <a:xfrm>
            <a:off x="6151359" y="2611561"/>
            <a:ext cx="2357974" cy="1190774"/>
          </a:xfrm>
          <a:prstGeom prst="rect">
            <a:avLst/>
          </a:prstGeom>
          <a:noFill/>
          <a:ln/>
        </p:spPr>
        <p:txBody>
          <a:bodyPr wrap="square" lIns="0" tIns="0" rIns="0" bIns="0" rtlCol="0" anchor="t">
            <a:normAutofit/>
          </a:bodyPr>
          <a:lstStyle/>
          <a:p>
            <a:pPr>
              <a:lnSpc>
                <a:spcPct val="133000"/>
              </a:lnSpc>
            </a:pPr>
            <a:r>
              <a:rPr lang="en-US" sz="975" dirty="0">
                <a:solidFill>
                  <a:srgbClr val="15213F"/>
                </a:solidFill>
                <a:latin typeface="Roboto" pitchFamily="34" charset="0"/>
                <a:ea typeface="Roboto" pitchFamily="34" charset="-122"/>
                <a:cs typeface="Roboto" pitchFamily="34" charset="-120"/>
              </a:rPr>
              <a:t>Avviare percorsi formativi mirati per docenti, dirigenti e personale ATA per garantire la conformità normativa, sviluppare competenze digitali critiche e prevenire usi distorti o non conformi dei sistemi IA.</a:t>
            </a:r>
            <a:endParaRPr lang="en-US" sz="975" dirty="0"/>
          </a:p>
        </p:txBody>
      </p:sp>
      <p:sp>
        <p:nvSpPr>
          <p:cNvPr id="18" name="Shape 13"/>
          <p:cNvSpPr/>
          <p:nvPr/>
        </p:nvSpPr>
        <p:spPr>
          <a:xfrm>
            <a:off x="496181" y="4080124"/>
            <a:ext cx="8151410" cy="483617"/>
          </a:xfrm>
          <a:prstGeom prst="roundRect">
            <a:avLst>
              <a:gd name="adj" fmla="val 3847"/>
            </a:avLst>
          </a:prstGeom>
          <a:solidFill>
            <a:srgbClr val="C3CFEF"/>
          </a:solidFill>
          <a:ln/>
        </p:spPr>
        <p:txBody>
          <a:bodyPr/>
          <a:lstStyle/>
          <a:p>
            <a:endParaRPr lang="it-IT"/>
          </a:p>
        </p:txBody>
      </p:sp>
      <p:pic>
        <p:nvPicPr>
          <p:cNvPr id="19" name="Image 3" descr="preencoded.png"/>
          <p:cNvPicPr>
            <a:picLocks noChangeAspect="1"/>
          </p:cNvPicPr>
          <p:nvPr/>
        </p:nvPicPr>
        <p:blipFill>
          <a:blip r:embed="rId5"/>
          <a:stretch>
            <a:fillRect/>
          </a:stretch>
        </p:blipFill>
        <p:spPr>
          <a:xfrm>
            <a:off x="620152" y="4259908"/>
            <a:ext cx="155000" cy="123974"/>
          </a:xfrm>
          <a:prstGeom prst="rect">
            <a:avLst/>
          </a:prstGeom>
        </p:spPr>
      </p:pic>
      <p:sp>
        <p:nvSpPr>
          <p:cNvPr id="20" name="Text 14"/>
          <p:cNvSpPr/>
          <p:nvPr/>
        </p:nvSpPr>
        <p:spPr>
          <a:xfrm>
            <a:off x="899123" y="4222700"/>
            <a:ext cx="8081686" cy="198462"/>
          </a:xfrm>
          <a:prstGeom prst="rect">
            <a:avLst/>
          </a:prstGeom>
          <a:noFill/>
          <a:ln/>
        </p:spPr>
        <p:txBody>
          <a:bodyPr wrap="none" lIns="0" tIns="0" rIns="0" bIns="0" rtlCol="0" anchor="t"/>
          <a:lstStyle/>
          <a:p>
            <a:pPr>
              <a:lnSpc>
                <a:spcPct val="133000"/>
              </a:lnSpc>
            </a:pPr>
            <a:r>
              <a:rPr lang="en-US" sz="975" dirty="0">
                <a:solidFill>
                  <a:srgbClr val="000000"/>
                </a:solidFill>
                <a:latin typeface="Roboto" pitchFamily="34" charset="0"/>
                <a:ea typeface="Roboto" pitchFamily="34" charset="-122"/>
                <a:cs typeface="Roboto" pitchFamily="34" charset="-120"/>
              </a:rPr>
              <a:t>📌 Per supporto legale specializzato: </a:t>
            </a:r>
            <a:r>
              <a:rPr lang="en-US" sz="975" u="sng" dirty="0">
                <a:solidFill>
                  <a:srgbClr val="3257B8"/>
                </a:solidFill>
                <a:latin typeface="Roboto" pitchFamily="34" charset="0"/>
                <a:ea typeface="Roboto" pitchFamily="34" charset="-122"/>
                <a:cs typeface="Roboto" pitchFamily="34" charset="-120"/>
                <a:hlinkClick r:id="rId6">
                  <a:extLst>
                    <a:ext uri="{A12FA001-AC4F-418D-AE19-62706E023703}">
                      <ahyp:hlinkClr xmlns:ahyp="http://schemas.microsoft.com/office/drawing/2018/hyperlinkcolor" val="tx"/>
                    </a:ext>
                  </a:extLst>
                </a:hlinkClick>
              </a:rPr>
              <a:t>www.oxfirm.it</a:t>
            </a:r>
            <a:r>
              <a:rPr lang="en-US" sz="975" dirty="0">
                <a:solidFill>
                  <a:srgbClr val="000000"/>
                </a:solidFill>
                <a:latin typeface="Roboto" pitchFamily="34" charset="0"/>
                <a:ea typeface="Roboto" pitchFamily="34" charset="-122"/>
                <a:cs typeface="Roboto" pitchFamily="34" charset="-120"/>
              </a:rPr>
              <a:t> — </a:t>
            </a:r>
            <a:r>
              <a:rPr lang="en-US" sz="975" u="sng" dirty="0">
                <a:solidFill>
                  <a:srgbClr val="3257B8"/>
                </a:solidFill>
                <a:latin typeface="Roboto" pitchFamily="34" charset="0"/>
                <a:ea typeface="Roboto" pitchFamily="34" charset="-122"/>
                <a:cs typeface="Roboto" pitchFamily="34" charset="-120"/>
                <a:hlinkClick r:id="rId7">
                  <a:extLst>
                    <a:ext uri="{A12FA001-AC4F-418D-AE19-62706E023703}">
                      <ahyp:hlinkClr xmlns:ahyp="http://schemas.microsoft.com/office/drawing/2018/hyperlinkcolor" val="tx"/>
                    </a:ext>
                  </a:extLst>
                </a:hlinkClick>
              </a:rPr>
              <a:t>oxfirm@oxfirm.it</a:t>
            </a:r>
            <a:endParaRPr lang="en-US" sz="97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5817</Words>
  <Application>Microsoft Office PowerPoint</Application>
  <PresentationFormat>Presentazione su schermo (16:9)</PresentationFormat>
  <Paragraphs>674</Paragraphs>
  <Slides>50</Slides>
  <Notes>46</Notes>
  <HiddenSlides>0</HiddenSlides>
  <MMClips>0</MMClips>
  <ScaleCrop>false</ScaleCrop>
  <HeadingPairs>
    <vt:vector size="6" baseType="variant">
      <vt:variant>
        <vt:lpstr>Caratteri utilizzati</vt:lpstr>
      </vt:variant>
      <vt:variant>
        <vt:i4>18</vt:i4>
      </vt:variant>
      <vt:variant>
        <vt:lpstr>Tema</vt:lpstr>
      </vt:variant>
      <vt:variant>
        <vt:i4>2</vt:i4>
      </vt:variant>
      <vt:variant>
        <vt:lpstr>Titoli diapositive</vt:lpstr>
      </vt:variant>
      <vt:variant>
        <vt:i4>50</vt:i4>
      </vt:variant>
    </vt:vector>
  </HeadingPairs>
  <TitlesOfParts>
    <vt:vector size="70" baseType="lpstr">
      <vt:lpstr>Microsoft JhengHei</vt:lpstr>
      <vt:lpstr>Microsoft Himalaya</vt:lpstr>
      <vt:lpstr>Open Sans</vt:lpstr>
      <vt:lpstr>-apple-system</vt:lpstr>
      <vt:lpstr>Manrope</vt:lpstr>
      <vt:lpstr>Calibri</vt:lpstr>
      <vt:lpstr>Crimson Pro Semi Bold</vt:lpstr>
      <vt:lpstr>Cambria</vt:lpstr>
      <vt:lpstr>Arial</vt:lpstr>
      <vt:lpstr>Roboto Slab</vt:lpstr>
      <vt:lpstr>Heebo</vt:lpstr>
      <vt:lpstr>Roboto</vt:lpstr>
      <vt:lpstr>Google Sans</vt:lpstr>
      <vt:lpstr>Inter</vt:lpstr>
      <vt:lpstr>Sora</vt:lpstr>
      <vt:lpstr>Aptos</vt:lpstr>
      <vt:lpstr>Inter Light</vt:lpstr>
      <vt:lpstr>Colibri</vt:lpstr>
      <vt:lpstr>Office Theme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Luciano</dc:creator>
  <cp:lastModifiedBy>pasquale bove</cp:lastModifiedBy>
  <cp:revision>97</cp:revision>
  <dcterms:created xsi:type="dcterms:W3CDTF">2026-05-13T10:04:54Z</dcterms:created>
  <dcterms:modified xsi:type="dcterms:W3CDTF">2026-06-29T11:36:28Z</dcterms:modified>
</cp:coreProperties>
</file>